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72"/>
  </p:notesMasterIdLst>
  <p:handoutMasterIdLst>
    <p:handoutMasterId r:id="rId73"/>
  </p:handoutMasterIdLst>
  <p:sldIdLst>
    <p:sldId id="257" r:id="rId2"/>
    <p:sldId id="889" r:id="rId3"/>
    <p:sldId id="807" r:id="rId4"/>
    <p:sldId id="398" r:id="rId5"/>
    <p:sldId id="400" r:id="rId6"/>
    <p:sldId id="401" r:id="rId7"/>
    <p:sldId id="399" r:id="rId8"/>
    <p:sldId id="402" r:id="rId9"/>
    <p:sldId id="896" r:id="rId10"/>
    <p:sldId id="897" r:id="rId11"/>
    <p:sldId id="876" r:id="rId12"/>
    <p:sldId id="678" r:id="rId13"/>
    <p:sldId id="877" r:id="rId14"/>
    <p:sldId id="679" r:id="rId15"/>
    <p:sldId id="680" r:id="rId16"/>
    <p:sldId id="681" r:id="rId17"/>
    <p:sldId id="682" r:id="rId18"/>
    <p:sldId id="789" r:id="rId19"/>
    <p:sldId id="886" r:id="rId20"/>
    <p:sldId id="888" r:id="rId21"/>
    <p:sldId id="891" r:id="rId22"/>
    <p:sldId id="898" r:id="rId23"/>
    <p:sldId id="879" r:id="rId24"/>
    <p:sldId id="832" r:id="rId25"/>
    <p:sldId id="831" r:id="rId26"/>
    <p:sldId id="833" r:id="rId27"/>
    <p:sldId id="837" r:id="rId28"/>
    <p:sldId id="910" r:id="rId29"/>
    <p:sldId id="878" r:id="rId30"/>
    <p:sldId id="841" r:id="rId31"/>
    <p:sldId id="866" r:id="rId32"/>
    <p:sldId id="867" r:id="rId33"/>
    <p:sldId id="868" r:id="rId34"/>
    <p:sldId id="845" r:id="rId35"/>
    <p:sldId id="870" r:id="rId36"/>
    <p:sldId id="874" r:id="rId37"/>
    <p:sldId id="871" r:id="rId38"/>
    <p:sldId id="880" r:id="rId39"/>
    <p:sldId id="435" r:id="rId40"/>
    <p:sldId id="429" r:id="rId41"/>
    <p:sldId id="884" r:id="rId42"/>
    <p:sldId id="885" r:id="rId43"/>
    <p:sldId id="809" r:id="rId44"/>
    <p:sldId id="293" r:id="rId45"/>
    <p:sldId id="901" r:id="rId46"/>
    <p:sldId id="902" r:id="rId47"/>
    <p:sldId id="294" r:id="rId48"/>
    <p:sldId id="304" r:id="rId49"/>
    <p:sldId id="295" r:id="rId50"/>
    <p:sldId id="296" r:id="rId51"/>
    <p:sldId id="306" r:id="rId52"/>
    <p:sldId id="305" r:id="rId53"/>
    <p:sldId id="307" r:id="rId54"/>
    <p:sldId id="324" r:id="rId55"/>
    <p:sldId id="308" r:id="rId56"/>
    <p:sldId id="309" r:id="rId57"/>
    <p:sldId id="314" r:id="rId58"/>
    <p:sldId id="313" r:id="rId59"/>
    <p:sldId id="310" r:id="rId60"/>
    <p:sldId id="312" r:id="rId61"/>
    <p:sldId id="903" r:id="rId62"/>
    <p:sldId id="900" r:id="rId63"/>
    <p:sldId id="911" r:id="rId64"/>
    <p:sldId id="909" r:id="rId65"/>
    <p:sldId id="904" r:id="rId66"/>
    <p:sldId id="905" r:id="rId67"/>
    <p:sldId id="908" r:id="rId68"/>
    <p:sldId id="906" r:id="rId69"/>
    <p:sldId id="907" r:id="rId70"/>
    <p:sldId id="323" r:id="rId7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F3D991D-2841-5346-BB63-903F9EC9BC6E}">
          <p14:sldIdLst>
            <p14:sldId id="257"/>
            <p14:sldId id="889"/>
            <p14:sldId id="807"/>
            <p14:sldId id="398"/>
            <p14:sldId id="400"/>
            <p14:sldId id="401"/>
            <p14:sldId id="399"/>
            <p14:sldId id="402"/>
            <p14:sldId id="896"/>
            <p14:sldId id="897"/>
            <p14:sldId id="876"/>
            <p14:sldId id="678"/>
            <p14:sldId id="877"/>
            <p14:sldId id="679"/>
            <p14:sldId id="680"/>
            <p14:sldId id="681"/>
            <p14:sldId id="682"/>
            <p14:sldId id="789"/>
            <p14:sldId id="886"/>
            <p14:sldId id="888"/>
            <p14:sldId id="891"/>
            <p14:sldId id="898"/>
            <p14:sldId id="879"/>
            <p14:sldId id="832"/>
            <p14:sldId id="831"/>
            <p14:sldId id="833"/>
            <p14:sldId id="837"/>
            <p14:sldId id="910"/>
            <p14:sldId id="878"/>
            <p14:sldId id="841"/>
            <p14:sldId id="866"/>
            <p14:sldId id="867"/>
            <p14:sldId id="868"/>
            <p14:sldId id="845"/>
            <p14:sldId id="870"/>
            <p14:sldId id="874"/>
            <p14:sldId id="871"/>
            <p14:sldId id="880"/>
            <p14:sldId id="435"/>
            <p14:sldId id="429"/>
            <p14:sldId id="884"/>
            <p14:sldId id="885"/>
            <p14:sldId id="809"/>
            <p14:sldId id="293"/>
            <p14:sldId id="901"/>
            <p14:sldId id="902"/>
            <p14:sldId id="294"/>
            <p14:sldId id="304"/>
            <p14:sldId id="295"/>
            <p14:sldId id="296"/>
            <p14:sldId id="306"/>
            <p14:sldId id="305"/>
            <p14:sldId id="307"/>
            <p14:sldId id="324"/>
            <p14:sldId id="308"/>
            <p14:sldId id="309"/>
            <p14:sldId id="314"/>
            <p14:sldId id="313"/>
            <p14:sldId id="310"/>
            <p14:sldId id="312"/>
            <p14:sldId id="903"/>
            <p14:sldId id="900"/>
            <p14:sldId id="911"/>
            <p14:sldId id="909"/>
            <p14:sldId id="904"/>
            <p14:sldId id="905"/>
            <p14:sldId id="908"/>
            <p14:sldId id="906"/>
            <p14:sldId id="907"/>
            <p14:sldId id="32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B56"/>
    <a:srgbClr val="CBF1B7"/>
    <a:srgbClr val="0069D9"/>
    <a:srgbClr val="12BB21"/>
    <a:srgbClr val="11C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41"/>
    <p:restoredTop sz="94651"/>
  </p:normalViewPr>
  <p:slideViewPr>
    <p:cSldViewPr snapToGrid="0" snapToObjects="1">
      <p:cViewPr varScale="1">
        <p:scale>
          <a:sx n="85" d="100"/>
          <a:sy n="85" d="100"/>
        </p:scale>
        <p:origin x="9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266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E13BDD9-5FF4-8A47-9D74-880E8B803D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98A237-2E33-454F-8331-3D35562FA6E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9F9C5-EAC7-0941-A051-A6A649F886F7}" type="datetimeFigureOut">
              <a:rPr lang="en-US" smtClean="0"/>
              <a:t>11/10/18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6F8667-D77C-7B47-A614-16471447D3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899ECC-D15B-6D41-83A5-6AE1C5278C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D5B7FD-E3AD-B14E-BAB7-F99E30A2F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077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A1EA98-1A45-6949-97E4-17E8BF125EA5}" type="datetimeFigureOut">
              <a:rPr lang="en-US" smtClean="0"/>
              <a:t>11/10/18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4EDCF-4490-C94D-9ABE-A8DB64343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89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200400"/>
            <a:ext cx="9144000" cy="1411993"/>
          </a:xfrm>
          <a:solidFill>
            <a:srgbClr val="12BB21"/>
          </a:solidFill>
        </p:spPr>
        <p:txBody>
          <a:bodyPr anchor="ctr">
            <a:normAutofit/>
          </a:bodyPr>
          <a:lstStyle>
            <a:lvl1pPr marL="358775" indent="0" algn="l">
              <a:tabLst/>
              <a:defRPr sz="4500"/>
            </a:lvl1pPr>
          </a:lstStyle>
          <a:p>
            <a:r>
              <a:rPr lang="en-US" dirty="0"/>
              <a:t>Chapter …….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8650" y="4642643"/>
            <a:ext cx="6858000" cy="915107"/>
          </a:xfrm>
        </p:spPr>
        <p:txBody>
          <a:bodyPr/>
          <a:lstStyle>
            <a:lvl1pPr marL="0" indent="0" algn="l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........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51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25690"/>
          </a:xfrm>
          <a:solidFill>
            <a:srgbClr val="11CD23"/>
          </a:solidFill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80656"/>
            <a:ext cx="7886700" cy="509630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0B99882F-6254-9946-916E-A4376B007752}"/>
              </a:ext>
            </a:extLst>
          </p:cNvPr>
          <p:cNvSpPr txBox="1">
            <a:spLocks/>
          </p:cNvSpPr>
          <p:nvPr userDrawn="1"/>
        </p:nvSpPr>
        <p:spPr>
          <a:xfrm>
            <a:off x="-11290" y="6425317"/>
            <a:ext cx="9155289" cy="455260"/>
          </a:xfrm>
          <a:prstGeom prst="rect">
            <a:avLst/>
          </a:prstGeom>
          <a:solidFill>
            <a:srgbClr val="CBF1B7"/>
          </a:solidFill>
        </p:spPr>
        <p:txBody>
          <a:bodyPr vert="horz" lIns="91440" tIns="45720" rIns="91440" bIns="45720" rtlCol="0" anchor="ctr">
            <a:normAutofit/>
          </a:bodyPr>
          <a:lstStyle>
            <a:lvl1pPr marL="493713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4450" indent="0" algn="ctr">
              <a:tabLst/>
            </a:pPr>
            <a:r>
              <a:rPr lang="en-US" sz="1200" b="0" dirty="0">
                <a:solidFill>
                  <a:schemeClr val="tx1"/>
                </a:solidFill>
              </a:rPr>
              <a:t>The 2</a:t>
            </a:r>
            <a:r>
              <a:rPr lang="en-US" sz="1200" b="0" baseline="30000" dirty="0">
                <a:solidFill>
                  <a:schemeClr val="tx1"/>
                </a:solidFill>
              </a:rPr>
              <a:t>nd</a:t>
            </a:r>
            <a:r>
              <a:rPr lang="en-US" sz="1200" b="0" dirty="0">
                <a:solidFill>
                  <a:schemeClr val="tx1"/>
                </a:solidFill>
              </a:rPr>
              <a:t> Summer Course on Exotic Animal in Tropic – Bogor, 23-30 July 2018</a:t>
            </a:r>
          </a:p>
        </p:txBody>
      </p:sp>
    </p:spTree>
    <p:extLst>
      <p:ext uri="{BB962C8B-B14F-4D97-AF65-F5344CB8AC3E}">
        <p14:creationId xmlns:p14="http://schemas.microsoft.com/office/powerpoint/2010/main" val="1375330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09739"/>
            <a:ext cx="9153173" cy="2852737"/>
          </a:xfrm>
        </p:spPr>
        <p:txBody>
          <a:bodyPr anchor="ctr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546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106311"/>
            <a:ext cx="3886200" cy="507065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106311"/>
            <a:ext cx="3886200" cy="50706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120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6"/>
            <a:ext cx="9153173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141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bg>
      <p:bgPr>
        <a:solidFill>
          <a:srgbClr val="FFFFFF">
            <a:alpha val="7372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818188"/>
            <a:ext cx="9144000" cy="10398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white">
          <a:xfrm>
            <a:off x="0" y="17463"/>
            <a:ext cx="9144000" cy="24447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0" y="2324445"/>
            <a:ext cx="9144000" cy="1828800"/>
          </a:xfrm>
          <a:solidFill>
            <a:srgbClr val="2EB135"/>
          </a:solidFill>
        </p:spPr>
        <p:txBody>
          <a:bodyPr anchor="ctr"/>
          <a:lstStyle>
            <a:lvl1pPr algn="l">
              <a:defRPr sz="4500" b="1" i="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  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2438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59556"/>
          </a:xfrm>
          <a:prstGeom prst="rect">
            <a:avLst/>
          </a:prstGeom>
          <a:solidFill>
            <a:srgbClr val="12BB2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07911"/>
            <a:ext cx="7886700" cy="4969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5773" y="643960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F211F-FC31-1549-A6FA-17A41A671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13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10" r:id="rId2"/>
    <p:sldLayoutId id="2147483711" r:id="rId3"/>
    <p:sldLayoutId id="2147483712" r:id="rId4"/>
    <p:sldLayoutId id="2147483713" r:id="rId5"/>
    <p:sldLayoutId id="2147483724" r:id="rId6"/>
  </p:sldLayoutIdLst>
  <p:hf hdr="0" ftr="0" dt="0"/>
  <p:txStyles>
    <p:titleStyle>
      <a:lvl1pPr marL="493713" indent="0" algn="l" defTabSz="914400" rtl="0" eaLnBrk="1" latinLnBrk="0" hangingPunct="1">
        <a:lnSpc>
          <a:spcPct val="90000"/>
        </a:lnSpc>
        <a:spcBef>
          <a:spcPct val="0"/>
        </a:spcBef>
        <a:buNone/>
        <a:tabLst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F9E3C-D10C-3940-BB06-BDDF4B5F44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095443"/>
            <a:ext cx="9144000" cy="1411993"/>
          </a:xfrm>
        </p:spPr>
        <p:txBody>
          <a:bodyPr>
            <a:normAutofit/>
          </a:bodyPr>
          <a:lstStyle/>
          <a:p>
            <a:pPr marL="14288" algn="ctr"/>
            <a:r>
              <a:rPr lang="en-US" sz="4000" dirty="0"/>
              <a:t>Feed Formulation and Feeding </a:t>
            </a:r>
            <a:br>
              <a:rPr lang="en-US" sz="4000" dirty="0"/>
            </a:br>
            <a:r>
              <a:rPr lang="en-US" sz="4000" dirty="0"/>
              <a:t>Management of Dairy Goat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196ABE-137A-734B-AC7D-DAAD4F4FE3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4505" y="5150344"/>
            <a:ext cx="3814060" cy="408388"/>
          </a:xfrm>
        </p:spPr>
        <p:txBody>
          <a:bodyPr anchor="ctr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700" b="0" dirty="0">
                <a:latin typeface="Arial" panose="020B0604020202020204" pitchFamily="34" charset="0"/>
                <a:cs typeface="Arial" panose="020B0604020202020204" pitchFamily="34" charset="0"/>
              </a:rPr>
              <a:t>Bogor Agricultural University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3DE39D1-99A0-1444-87A6-9EA1D2700E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30" y="4928715"/>
            <a:ext cx="811541" cy="811541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DFCECD1C-1156-BB4B-889F-02B020D37830}"/>
              </a:ext>
            </a:extLst>
          </p:cNvPr>
          <p:cNvSpPr txBox="1">
            <a:spLocks/>
          </p:cNvSpPr>
          <p:nvPr/>
        </p:nvSpPr>
        <p:spPr>
          <a:xfrm>
            <a:off x="1064505" y="4821456"/>
            <a:ext cx="3642610" cy="4912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Dr. Idat Galih Permana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4E73CEAA-022D-5848-A1C5-A9361E9C817D}"/>
              </a:ext>
            </a:extLst>
          </p:cNvPr>
          <p:cNvSpPr txBox="1">
            <a:spLocks/>
          </p:cNvSpPr>
          <p:nvPr/>
        </p:nvSpPr>
        <p:spPr>
          <a:xfrm>
            <a:off x="1078793" y="5405545"/>
            <a:ext cx="2843213" cy="3959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1400" b="0" dirty="0" err="1">
                <a:latin typeface="Arial" panose="020B0604020202020204" pitchFamily="34" charset="0"/>
                <a:cs typeface="Arial" panose="020B0604020202020204" pitchFamily="34" charset="0"/>
              </a:rPr>
              <a:t>permana@apps.ipb.ac.id</a:t>
            </a:r>
            <a:endParaRPr lang="en-US" sz="14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8B25244-E788-1E46-B072-602251FB90E2}"/>
              </a:ext>
            </a:extLst>
          </p:cNvPr>
          <p:cNvGrpSpPr/>
          <p:nvPr/>
        </p:nvGrpSpPr>
        <p:grpSpPr>
          <a:xfrm>
            <a:off x="0" y="-17724"/>
            <a:ext cx="9143999" cy="3132257"/>
            <a:chOff x="1" y="-1"/>
            <a:chExt cx="9143999" cy="313225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C83DF6B-8CEE-1C42-8A0C-7260A34166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6"/>
            <a:stretch/>
          </p:blipFill>
          <p:spPr>
            <a:xfrm>
              <a:off x="5231143" y="-1"/>
              <a:ext cx="3912857" cy="313225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C467A61-82C0-5341-B83A-C721633C3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2"/>
              <a:ext cx="5241166" cy="3132254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B70E6324-58BB-C641-ABFB-0A24A9E256FA}"/>
              </a:ext>
            </a:extLst>
          </p:cNvPr>
          <p:cNvSpPr/>
          <p:nvPr/>
        </p:nvSpPr>
        <p:spPr>
          <a:xfrm>
            <a:off x="-14991" y="6443124"/>
            <a:ext cx="9144000" cy="40011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44450" indent="0" algn="ctr">
              <a:tabLst/>
            </a:pPr>
            <a:r>
              <a:rPr lang="en-US" sz="2000" dirty="0">
                <a:solidFill>
                  <a:srgbClr val="00BB56"/>
                </a:solidFill>
              </a:rPr>
              <a:t>The 2</a:t>
            </a:r>
            <a:r>
              <a:rPr lang="en-US" sz="2000" baseline="30000" dirty="0">
                <a:solidFill>
                  <a:srgbClr val="00BB56"/>
                </a:solidFill>
              </a:rPr>
              <a:t>nd</a:t>
            </a:r>
            <a:r>
              <a:rPr lang="en-US" sz="2000" dirty="0">
                <a:solidFill>
                  <a:srgbClr val="00BB56"/>
                </a:solidFill>
              </a:rPr>
              <a:t> Summer Course on Exotic Animal in Tropic – Bogor, 23-30 July 2018</a:t>
            </a:r>
          </a:p>
        </p:txBody>
      </p:sp>
    </p:spTree>
    <p:extLst>
      <p:ext uri="{BB962C8B-B14F-4D97-AF65-F5344CB8AC3E}">
        <p14:creationId xmlns:p14="http://schemas.microsoft.com/office/powerpoint/2010/main" val="4021071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9965B-B677-A642-A343-003FF2558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800"/>
              <a:t>Intake Characteristics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3FE47-8764-684C-96E2-FE5C75FED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84270"/>
            <a:ext cx="4703638" cy="4892694"/>
          </a:xfrm>
        </p:spPr>
        <p:txBody>
          <a:bodyPr>
            <a:normAutofit/>
          </a:bodyPr>
          <a:lstStyle/>
          <a:p>
            <a:r>
              <a:rPr lang="en-US" sz="2600" dirty="0"/>
              <a:t>Goats need the maintenance energy </a:t>
            </a:r>
            <a:r>
              <a:rPr lang="en-US" sz="2600" b="1" dirty="0">
                <a:solidFill>
                  <a:srgbClr val="FF0000"/>
                </a:solidFill>
              </a:rPr>
              <a:t>1.5 times higher</a:t>
            </a:r>
            <a:r>
              <a:rPr lang="en-US" sz="2600" dirty="0"/>
              <a:t> than cow, but they can eat up to twice as much as a cow. </a:t>
            </a:r>
          </a:p>
          <a:p>
            <a:pPr lvl="1"/>
            <a:r>
              <a:rPr lang="en-US" sz="2200" dirty="0"/>
              <a:t>Goats can eat </a:t>
            </a:r>
            <a:r>
              <a:rPr lang="en-US" sz="2200" b="1" dirty="0">
                <a:solidFill>
                  <a:srgbClr val="00B050"/>
                </a:solidFill>
              </a:rPr>
              <a:t>3.5-5% of body weight</a:t>
            </a:r>
            <a:r>
              <a:rPr lang="en-US" sz="2200" dirty="0"/>
              <a:t> in dry matter, while cows are about </a:t>
            </a:r>
            <a:r>
              <a:rPr lang="en-US" sz="2200" b="1" dirty="0">
                <a:solidFill>
                  <a:srgbClr val="00B050"/>
                </a:solidFill>
              </a:rPr>
              <a:t>3.0%</a:t>
            </a:r>
            <a:r>
              <a:rPr lang="en-US" sz="2200" dirty="0"/>
              <a:t>.</a:t>
            </a:r>
          </a:p>
          <a:p>
            <a:r>
              <a:rPr lang="en-US" sz="2600" dirty="0"/>
              <a:t>Goats will </a:t>
            </a:r>
            <a:r>
              <a:rPr lang="en-US" sz="2600" b="1" dirty="0">
                <a:solidFill>
                  <a:srgbClr val="FF0000"/>
                </a:solidFill>
              </a:rPr>
              <a:t>eat less feed</a:t>
            </a:r>
            <a:r>
              <a:rPr lang="en-US" sz="2600" dirty="0"/>
              <a:t> when the quality of feed is low.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1FB141-8190-5047-9117-E325F51D2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152D37-224E-3B4B-A8F6-90B4A5D927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524" y="1510301"/>
            <a:ext cx="3997476" cy="263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429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FA306-0170-5E4F-A465-C86715B37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-493713" algn="ctr"/>
            <a:r>
              <a:rPr lang="en-US" dirty="0"/>
              <a:t>Nutrient Requirement of Goats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06EFD6-4017-1541-BD95-AEDCBF9AF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11</a:t>
            </a:fld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85AA06B-17B2-134B-B3C5-35D703868B6A}"/>
              </a:ext>
            </a:extLst>
          </p:cNvPr>
          <p:cNvSpPr txBox="1">
            <a:spLocks noChangeArrowheads="1"/>
          </p:cNvSpPr>
          <p:nvPr/>
        </p:nvSpPr>
        <p:spPr>
          <a:xfrm>
            <a:off x="1073324" y="1470968"/>
            <a:ext cx="7451725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err="1"/>
              <a:t>Energ</a:t>
            </a:r>
            <a:r>
              <a:rPr lang="en-US"/>
              <a:t>y</a:t>
            </a:r>
            <a:endParaRPr lang="de-DE"/>
          </a:p>
          <a:p>
            <a:r>
              <a:rPr lang="de-DE"/>
              <a:t>Protein </a:t>
            </a:r>
            <a:endParaRPr lang="id-ID"/>
          </a:p>
          <a:p>
            <a:r>
              <a:rPr lang="de-DE"/>
              <a:t>Mineral</a:t>
            </a:r>
          </a:p>
          <a:p>
            <a:r>
              <a:rPr lang="de-DE"/>
              <a:t>Vitamin</a:t>
            </a:r>
          </a:p>
          <a:p>
            <a:r>
              <a:rPr lang="en-US"/>
              <a:t>Water</a:t>
            </a:r>
          </a:p>
        </p:txBody>
      </p:sp>
      <p:pic>
        <p:nvPicPr>
          <p:cNvPr id="6" name="Picture1" descr="0102">
            <a:extLst>
              <a:ext uri="{FF2B5EF4-FFF2-40B4-BE49-F238E27FC236}">
                <a16:creationId xmlns:a16="http://schemas.microsoft.com/office/drawing/2014/main" id="{43C46AFF-2D10-ED49-AD70-DAD2B437B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50294" b="7501"/>
          <a:stretch>
            <a:fillRect/>
          </a:stretch>
        </p:blipFill>
        <p:spPr bwMode="auto">
          <a:xfrm>
            <a:off x="4472582" y="3550804"/>
            <a:ext cx="3771826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1" descr="0102">
            <a:extLst>
              <a:ext uri="{FF2B5EF4-FFF2-40B4-BE49-F238E27FC236}">
                <a16:creationId xmlns:a16="http://schemas.microsoft.com/office/drawing/2014/main" id="{71053494-90C8-AC4F-8C80-17DB1B464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r="49706" b="29442"/>
          <a:stretch>
            <a:fillRect/>
          </a:stretch>
        </p:blipFill>
        <p:spPr bwMode="auto">
          <a:xfrm>
            <a:off x="4144392" y="1412076"/>
            <a:ext cx="381642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1693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5A94F-4655-2141-A700-2D0D2B16B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2AB92-66EB-D944-BF19-BB7D6ED8C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456" y="1211173"/>
            <a:ext cx="5361184" cy="5096308"/>
          </a:xfrm>
        </p:spPr>
        <p:txBody>
          <a:bodyPr>
            <a:normAutofit lnSpcReduction="10000"/>
          </a:bodyPr>
          <a:lstStyle/>
          <a:p>
            <a:r>
              <a:rPr lang="en-ID" dirty="0"/>
              <a:t>Energy is the most limiting nutrient to dairy goats. </a:t>
            </a:r>
          </a:p>
          <a:p>
            <a:r>
              <a:rPr lang="en-ID" dirty="0"/>
              <a:t>Sources of energy:</a:t>
            </a:r>
          </a:p>
          <a:p>
            <a:pPr lvl="1"/>
            <a:r>
              <a:rPr lang="en-ID" dirty="0"/>
              <a:t>grass, cereal grains such as corn, oats, wheat and barley and bypass fats. </a:t>
            </a:r>
          </a:p>
          <a:p>
            <a:r>
              <a:rPr lang="en-ID" dirty="0"/>
              <a:t>Energy limitations caused by:</a:t>
            </a:r>
          </a:p>
          <a:p>
            <a:pPr lvl="1"/>
            <a:r>
              <a:rPr lang="en-ID" dirty="0"/>
              <a:t>Inadequate feed intake, too much low quality feed, incorrect roughage to concentrate ratios. </a:t>
            </a:r>
          </a:p>
          <a:p>
            <a:r>
              <a:rPr lang="en-ID" dirty="0"/>
              <a:t>Insufficient energy cause: </a:t>
            </a:r>
          </a:p>
          <a:p>
            <a:pPr lvl="1"/>
            <a:r>
              <a:rPr lang="en-ID" dirty="0"/>
              <a:t>weight loss, infertility and reduced production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2F3283-7AB9-944E-9531-B4CAA63E1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 descr="thanksgiving-day-corn">
            <a:extLst>
              <a:ext uri="{FF2B5EF4-FFF2-40B4-BE49-F238E27FC236}">
                <a16:creationId xmlns:a16="http://schemas.microsoft.com/office/drawing/2014/main" id="{32A55184-195E-0E47-80EC-B434511160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2156" t="26180" r="30475" b="12309"/>
          <a:stretch/>
        </p:blipFill>
        <p:spPr bwMode="auto">
          <a:xfrm>
            <a:off x="6441897" y="3511357"/>
            <a:ext cx="2685126" cy="258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5949C425-77E6-EF45-845C-464DD20E31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b="51564"/>
          <a:stretch/>
        </p:blipFill>
        <p:spPr bwMode="auto">
          <a:xfrm>
            <a:off x="6427953" y="1155254"/>
            <a:ext cx="2685126" cy="235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7925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A9DF7-13DC-D841-915E-CE36C2884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-493713" algn="ctr"/>
            <a:r>
              <a:rPr lang="en-US"/>
              <a:t>Energy Utilization in Dairy Goat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DABF1A-E723-384F-A812-FC71C013E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A649B2-E19F-D54F-A06F-4D2F5620BE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55212" y="2233366"/>
            <a:ext cx="3744307" cy="3106741"/>
          </a:xfrm>
          <a:prstGeom prst="rect">
            <a:avLst/>
          </a:prstGeom>
        </p:spPr>
      </p:pic>
      <p:grpSp>
        <p:nvGrpSpPr>
          <p:cNvPr id="6" name="Group 27">
            <a:extLst>
              <a:ext uri="{FF2B5EF4-FFF2-40B4-BE49-F238E27FC236}">
                <a16:creationId xmlns:a16="http://schemas.microsoft.com/office/drawing/2014/main" id="{D8308F90-54E1-0740-A158-7F966D8C757E}"/>
              </a:ext>
            </a:extLst>
          </p:cNvPr>
          <p:cNvGrpSpPr>
            <a:grpSpLocks/>
          </p:cNvGrpSpPr>
          <p:nvPr/>
        </p:nvGrpSpPr>
        <p:grpSpPr bwMode="auto">
          <a:xfrm>
            <a:off x="893496" y="3196949"/>
            <a:ext cx="2017713" cy="1696852"/>
            <a:chOff x="251520" y="3501008"/>
            <a:chExt cx="2016224" cy="1696069"/>
          </a:xfrm>
        </p:grpSpPr>
        <p:pic>
          <p:nvPicPr>
            <p:cNvPr id="7" name="Picture 4" descr="wheatgrass.jpg">
              <a:extLst>
                <a:ext uri="{FF2B5EF4-FFF2-40B4-BE49-F238E27FC236}">
                  <a16:creationId xmlns:a16="http://schemas.microsoft.com/office/drawing/2014/main" id="{C1B256D4-1958-0548-A1B0-E94B2CCE8F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9551" y="3501008"/>
              <a:ext cx="1528021" cy="144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5">
              <a:extLst>
                <a:ext uri="{FF2B5EF4-FFF2-40B4-BE49-F238E27FC236}">
                  <a16:creationId xmlns:a16="http://schemas.microsoft.com/office/drawing/2014/main" id="{B8582193-ECB3-1B4B-B46B-32C786EE6E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520" y="4797152"/>
              <a:ext cx="2016224" cy="399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/>
                <a:t>Feed Energy</a:t>
              </a:r>
            </a:p>
          </p:txBody>
        </p:sp>
      </p:grpSp>
      <p:grpSp>
        <p:nvGrpSpPr>
          <p:cNvPr id="9" name="Group 30">
            <a:extLst>
              <a:ext uri="{FF2B5EF4-FFF2-40B4-BE49-F238E27FC236}">
                <a16:creationId xmlns:a16="http://schemas.microsoft.com/office/drawing/2014/main" id="{C2338E38-F4D4-EA4E-9E18-1DAC1A861A2A}"/>
              </a:ext>
            </a:extLst>
          </p:cNvPr>
          <p:cNvGrpSpPr>
            <a:grpSpLocks/>
          </p:cNvGrpSpPr>
          <p:nvPr/>
        </p:nvGrpSpPr>
        <p:grpSpPr bwMode="auto">
          <a:xfrm>
            <a:off x="6417254" y="3628511"/>
            <a:ext cx="1357038" cy="1265290"/>
            <a:chOff x="6732240" y="3212976"/>
            <a:chExt cx="1728192" cy="1624246"/>
          </a:xfrm>
        </p:grpSpPr>
        <p:pic>
          <p:nvPicPr>
            <p:cNvPr id="10" name="Picture 6" descr="11971498111217377622nicubunu_Feces_svg_hi.png">
              <a:extLst>
                <a:ext uri="{FF2B5EF4-FFF2-40B4-BE49-F238E27FC236}">
                  <a16:creationId xmlns:a16="http://schemas.microsoft.com/office/drawing/2014/main" id="{9669DED5-FF4B-A549-BA9D-3561999257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92280" y="3212976"/>
              <a:ext cx="1008112" cy="882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7">
              <a:extLst>
                <a:ext uri="{FF2B5EF4-FFF2-40B4-BE49-F238E27FC236}">
                  <a16:creationId xmlns:a16="http://schemas.microsoft.com/office/drawing/2014/main" id="{2AC7A682-5CEE-4E4D-9470-AA96FF9B60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32240" y="4077072"/>
              <a:ext cx="172819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/>
                <a:t>Feces</a:t>
              </a:r>
            </a:p>
          </p:txBody>
        </p:sp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2A45084B-3AD1-704E-9736-5DB623B72C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04248" y="4437112"/>
              <a:ext cx="15121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/>
                <a:t>Urine</a:t>
              </a:r>
            </a:p>
          </p:txBody>
        </p:sp>
      </p:grpSp>
      <p:grpSp>
        <p:nvGrpSpPr>
          <p:cNvPr id="13" name="Group 29">
            <a:extLst>
              <a:ext uri="{FF2B5EF4-FFF2-40B4-BE49-F238E27FC236}">
                <a16:creationId xmlns:a16="http://schemas.microsoft.com/office/drawing/2014/main" id="{EDC40097-6489-B348-A3A8-0AD307C1D473}"/>
              </a:ext>
            </a:extLst>
          </p:cNvPr>
          <p:cNvGrpSpPr>
            <a:grpSpLocks/>
          </p:cNvGrpSpPr>
          <p:nvPr/>
        </p:nvGrpSpPr>
        <p:grpSpPr bwMode="auto">
          <a:xfrm>
            <a:off x="3819623" y="1945167"/>
            <a:ext cx="2303462" cy="720725"/>
            <a:chOff x="3563888" y="1628800"/>
            <a:chExt cx="2304256" cy="720080"/>
          </a:xfrm>
        </p:grpSpPr>
        <p:sp>
          <p:nvSpPr>
            <p:cNvPr id="14" name="TextBox 9">
              <a:extLst>
                <a:ext uri="{FF2B5EF4-FFF2-40B4-BE49-F238E27FC236}">
                  <a16:creationId xmlns:a16="http://schemas.microsoft.com/office/drawing/2014/main" id="{A2BB3FA6-FDD5-D942-8381-31411D74D3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3888" y="1628800"/>
              <a:ext cx="23042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/>
                <a:t>Heat  Increment</a:t>
              </a:r>
            </a:p>
          </p:txBody>
        </p:sp>
        <p:cxnSp>
          <p:nvCxnSpPr>
            <p:cNvPr id="15" name="Straight Arrow Connector 11">
              <a:extLst>
                <a:ext uri="{FF2B5EF4-FFF2-40B4-BE49-F238E27FC236}">
                  <a16:creationId xmlns:a16="http://schemas.microsoft.com/office/drawing/2014/main" id="{B3D58373-0715-7E46-AA68-066060DFBEC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067944" y="2060848"/>
              <a:ext cx="0" cy="288032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 type="arrow" w="med" len="med"/>
            </a:ln>
          </p:spPr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29F6EAC-416E-5641-A2CE-439555AF607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427984" y="2060848"/>
              <a:ext cx="0" cy="288032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 type="arrow" w="med" len="med"/>
            </a:ln>
          </p:spPr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C7A9CD1-4644-7D4B-A4BB-2CB343D7085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788024" y="2060848"/>
              <a:ext cx="0" cy="288032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 type="arrow" w="med" len="med"/>
            </a:ln>
          </p:spPr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55C0D3F5-15E2-F143-A837-33A0E169000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076056" y="2060848"/>
              <a:ext cx="0" cy="288032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 type="arrow" w="med" len="med"/>
            </a:ln>
          </p:spPr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BB750473-135D-1745-BE56-7E0A03A6A4D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436096" y="2060848"/>
              <a:ext cx="0" cy="288032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 type="arrow" w="med" len="med"/>
            </a:ln>
          </p:spPr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EFFCF354-D33B-EE41-98FB-60A2370C986A}"/>
              </a:ext>
            </a:extLst>
          </p:cNvPr>
          <p:cNvSpPr txBox="1"/>
          <p:nvPr/>
        </p:nvSpPr>
        <p:spPr>
          <a:xfrm>
            <a:off x="3935644" y="3452082"/>
            <a:ext cx="194468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Maintenance Energy</a:t>
            </a:r>
          </a:p>
        </p:txBody>
      </p:sp>
      <p:grpSp>
        <p:nvGrpSpPr>
          <p:cNvPr id="21" name="Group 31">
            <a:extLst>
              <a:ext uri="{FF2B5EF4-FFF2-40B4-BE49-F238E27FC236}">
                <a16:creationId xmlns:a16="http://schemas.microsoft.com/office/drawing/2014/main" id="{DB424573-D12A-AC4E-9FCB-78FE881584AF}"/>
              </a:ext>
            </a:extLst>
          </p:cNvPr>
          <p:cNvGrpSpPr>
            <a:grpSpLocks/>
          </p:cNvGrpSpPr>
          <p:nvPr/>
        </p:nvGrpSpPr>
        <p:grpSpPr bwMode="auto">
          <a:xfrm>
            <a:off x="5222057" y="4965379"/>
            <a:ext cx="1172824" cy="1521256"/>
            <a:chOff x="5004048" y="5117122"/>
            <a:chExt cx="1152128" cy="148023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0CEC9ED-0764-8A49-9040-C7FFC4689A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04048" y="6197242"/>
              <a:ext cx="115212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/>
                <a:t>Milk</a:t>
              </a:r>
            </a:p>
          </p:txBody>
        </p:sp>
        <p:pic>
          <p:nvPicPr>
            <p:cNvPr id="23" name="Picture 20" descr="fake-milk-drink1.jpg">
              <a:extLst>
                <a:ext uri="{FF2B5EF4-FFF2-40B4-BE49-F238E27FC236}">
                  <a16:creationId xmlns:a16="http://schemas.microsoft.com/office/drawing/2014/main" id="{457352C7-6819-1149-A420-52892195CA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rcRect l="20000" r="20000"/>
            <a:stretch>
              <a:fillRect/>
            </a:stretch>
          </p:blipFill>
          <p:spPr bwMode="auto">
            <a:xfrm>
              <a:off x="5148064" y="5117122"/>
              <a:ext cx="864096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" name="Group 32">
            <a:extLst>
              <a:ext uri="{FF2B5EF4-FFF2-40B4-BE49-F238E27FC236}">
                <a16:creationId xmlns:a16="http://schemas.microsoft.com/office/drawing/2014/main" id="{0FF84922-A1CA-D145-8BAE-3BB41B77D70E}"/>
              </a:ext>
            </a:extLst>
          </p:cNvPr>
          <p:cNvGrpSpPr>
            <a:grpSpLocks/>
          </p:cNvGrpSpPr>
          <p:nvPr/>
        </p:nvGrpSpPr>
        <p:grpSpPr bwMode="auto">
          <a:xfrm>
            <a:off x="3331927" y="5237382"/>
            <a:ext cx="1166812" cy="1047750"/>
            <a:chOff x="3347864" y="5477162"/>
            <a:chExt cx="1167012" cy="1048182"/>
          </a:xfrm>
        </p:grpSpPr>
        <p:sp>
          <p:nvSpPr>
            <p:cNvPr id="25" name="TextBox 22">
              <a:extLst>
                <a:ext uri="{FF2B5EF4-FFF2-40B4-BE49-F238E27FC236}">
                  <a16:creationId xmlns:a16="http://schemas.microsoft.com/office/drawing/2014/main" id="{4776C035-F28B-3E41-8249-B3D00FEE12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7864" y="6125234"/>
              <a:ext cx="115212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/>
                <a:t>Meat</a:t>
              </a:r>
            </a:p>
          </p:txBody>
        </p:sp>
        <p:pic>
          <p:nvPicPr>
            <p:cNvPr id="26" name="Picture 23" descr="imagesCA1SOXBU.jpg">
              <a:extLst>
                <a:ext uri="{FF2B5EF4-FFF2-40B4-BE49-F238E27FC236}">
                  <a16:creationId xmlns:a16="http://schemas.microsoft.com/office/drawing/2014/main" id="{D431277D-8650-DD49-B036-9D60BC7942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388494" y="5477162"/>
              <a:ext cx="1126382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7" name="Group 28">
            <a:extLst>
              <a:ext uri="{FF2B5EF4-FFF2-40B4-BE49-F238E27FC236}">
                <a16:creationId xmlns:a16="http://schemas.microsoft.com/office/drawing/2014/main" id="{C25EC481-699D-9246-BB5F-F74EE6404150}"/>
              </a:ext>
            </a:extLst>
          </p:cNvPr>
          <p:cNvGrpSpPr>
            <a:grpSpLocks/>
          </p:cNvGrpSpPr>
          <p:nvPr/>
        </p:nvGrpSpPr>
        <p:grpSpPr bwMode="auto">
          <a:xfrm>
            <a:off x="2048006" y="2105558"/>
            <a:ext cx="1150937" cy="1047750"/>
            <a:chOff x="683568" y="2132856"/>
            <a:chExt cx="1152128" cy="1048182"/>
          </a:xfrm>
        </p:grpSpPr>
        <p:sp>
          <p:nvSpPr>
            <p:cNvPr id="28" name="TextBox 24">
              <a:extLst>
                <a:ext uri="{FF2B5EF4-FFF2-40B4-BE49-F238E27FC236}">
                  <a16:creationId xmlns:a16="http://schemas.microsoft.com/office/drawing/2014/main" id="{DADFBCCE-8E29-6D43-9A81-8C0CAC2D48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1600" y="2132856"/>
              <a:ext cx="86409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/>
                <a:t>CO</a:t>
              </a:r>
              <a:r>
                <a:rPr lang="en-US" sz="2000" baseline="-25000"/>
                <a:t>2</a:t>
              </a:r>
            </a:p>
          </p:txBody>
        </p:sp>
        <p:sp>
          <p:nvSpPr>
            <p:cNvPr id="29" name="TextBox 25">
              <a:extLst>
                <a:ext uri="{FF2B5EF4-FFF2-40B4-BE49-F238E27FC236}">
                  <a16:creationId xmlns:a16="http://schemas.microsoft.com/office/drawing/2014/main" id="{8D2A8B3B-5969-B24E-9D67-E1A3454B0B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3568" y="2492896"/>
              <a:ext cx="86409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/>
                <a:t>CH</a:t>
              </a:r>
              <a:r>
                <a:rPr lang="en-US" sz="2000" baseline="-25000"/>
                <a:t>4</a:t>
              </a:r>
            </a:p>
          </p:txBody>
        </p:sp>
        <p:sp>
          <p:nvSpPr>
            <p:cNvPr id="30" name="TextBox 26">
              <a:extLst>
                <a:ext uri="{FF2B5EF4-FFF2-40B4-BE49-F238E27FC236}">
                  <a16:creationId xmlns:a16="http://schemas.microsoft.com/office/drawing/2014/main" id="{C651C56D-14A7-F04A-B3F3-DE90876DD5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1600" y="2780928"/>
              <a:ext cx="86409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/>
                <a:t>H</a:t>
              </a:r>
              <a:r>
                <a:rPr lang="en-US" sz="2000" baseline="-2500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988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6E490-AB00-6B4A-8886-5308EC09E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Protein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AA57C5-D9A0-054A-9E9A-B13FD5FC6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14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BCF7334-467C-144E-8E8A-CEB05FA69F61}"/>
              </a:ext>
            </a:extLst>
          </p:cNvPr>
          <p:cNvSpPr txBox="1">
            <a:spLocks/>
          </p:cNvSpPr>
          <p:nvPr/>
        </p:nvSpPr>
        <p:spPr>
          <a:xfrm>
            <a:off x="484812" y="1343300"/>
            <a:ext cx="4302945" cy="5096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D" sz="2600" b="1" dirty="0"/>
              <a:t>Protein</a:t>
            </a:r>
            <a:r>
              <a:rPr lang="en-ID" sz="2600" dirty="0"/>
              <a:t> is made up of amino acids. Amino acids are vital to all body processes. </a:t>
            </a:r>
          </a:p>
          <a:p>
            <a:r>
              <a:rPr lang="en-ID" sz="2600" b="1" dirty="0"/>
              <a:t>Source of protein</a:t>
            </a:r>
            <a:r>
              <a:rPr lang="en-ID" sz="2600" dirty="0"/>
              <a:t> are:</a:t>
            </a:r>
          </a:p>
          <a:p>
            <a:pPr lvl="1"/>
            <a:r>
              <a:rPr lang="en-ID" sz="2600" dirty="0"/>
              <a:t>Legume, soybean meal, palm kernel meal, coconut meal, corn gluten meal, tofu waste, etc. </a:t>
            </a:r>
            <a:endParaRPr lang="en-US" sz="2600" dirty="0"/>
          </a:p>
        </p:txBody>
      </p:sp>
      <p:pic>
        <p:nvPicPr>
          <p:cNvPr id="9" name="Picture 2" descr="Hasil gambar untuk soybean meal">
            <a:extLst>
              <a:ext uri="{FF2B5EF4-FFF2-40B4-BE49-F238E27FC236}">
                <a16:creationId xmlns:a16="http://schemas.microsoft.com/office/drawing/2014/main" id="{1C7C1E56-C046-1548-9BF1-D5BC6856E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343" y="3645091"/>
            <a:ext cx="3621439" cy="2573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DSC01279">
            <a:extLst>
              <a:ext uri="{FF2B5EF4-FFF2-40B4-BE49-F238E27FC236}">
                <a16:creationId xmlns:a16="http://schemas.microsoft.com/office/drawing/2014/main" id="{6F31D3D4-87F8-E643-A117-31866AE30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343" y="1146585"/>
            <a:ext cx="3621439" cy="2423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5241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D7083-96C9-504C-887B-65B337A60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Mineral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FF1F5-2619-4B4B-9407-886387127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080656"/>
            <a:ext cx="8042739" cy="5096308"/>
          </a:xfrm>
        </p:spPr>
        <p:txBody>
          <a:bodyPr/>
          <a:lstStyle/>
          <a:p>
            <a:r>
              <a:rPr lang="en-ID" b="1" dirty="0">
                <a:solidFill>
                  <a:srgbClr val="FF0000"/>
                </a:solidFill>
              </a:rPr>
              <a:t>Minerals</a:t>
            </a:r>
            <a:r>
              <a:rPr lang="en-ID" dirty="0"/>
              <a:t> are essential to body functions of an animal. Macro minerals are the minerals most nutritionists balance for in a ration because they are usually deficient without supplementation.</a:t>
            </a:r>
          </a:p>
          <a:p>
            <a:r>
              <a:rPr lang="en-ID" b="1" dirty="0">
                <a:solidFill>
                  <a:srgbClr val="00B050"/>
                </a:solidFill>
              </a:rPr>
              <a:t>Macro Minerals:</a:t>
            </a:r>
          </a:p>
          <a:p>
            <a:pPr lvl="1"/>
            <a:r>
              <a:rPr lang="en-ID" dirty="0"/>
              <a:t>Calcium (Ca), Phosphorus (P), Magnesium (Mg), Sodium (Na) and Chloride (Cl).</a:t>
            </a:r>
          </a:p>
          <a:p>
            <a:r>
              <a:rPr lang="en-ID" b="1" dirty="0">
                <a:solidFill>
                  <a:srgbClr val="00B050"/>
                </a:solidFill>
              </a:rPr>
              <a:t>Micro Minerals: </a:t>
            </a:r>
          </a:p>
          <a:p>
            <a:pPr lvl="1"/>
            <a:r>
              <a:rPr lang="en-ID" dirty="0"/>
              <a:t>Copper (Cu), zinc (Zn), cobalt (Co), iodine (I), selenium (Se), iron (Fe) and manganese (Mn).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CA6D25-E5AF-9D47-84ED-14949ABF8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3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92E74-6FD2-3041-A40E-8891533FD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Vitamins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73E22-DD7A-C94A-8E2C-03C71D1DB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b="1" dirty="0"/>
              <a:t>Vitamins</a:t>
            </a:r>
            <a:r>
              <a:rPr lang="en-ID" dirty="0"/>
              <a:t> can be divided into two major groups: </a:t>
            </a:r>
          </a:p>
          <a:p>
            <a:pPr lvl="1"/>
            <a:r>
              <a:rPr lang="en-ID" dirty="0"/>
              <a:t>Fat Soluble Vitamins and Water Soluble Vitamins. </a:t>
            </a:r>
          </a:p>
          <a:p>
            <a:r>
              <a:rPr lang="en-ID" dirty="0"/>
              <a:t>The fat soluble vitamins are stored in the fat or lipid portion of feed and include vitamins A, D, E and K. </a:t>
            </a:r>
          </a:p>
          <a:p>
            <a:r>
              <a:rPr lang="en-ID" dirty="0"/>
              <a:t>The water soluble vitamins (</a:t>
            </a:r>
            <a:r>
              <a:rPr lang="en-ID" dirty="0" err="1"/>
              <a:t>Vit</a:t>
            </a:r>
            <a:r>
              <a:rPr lang="en-ID" dirty="0"/>
              <a:t> B) are usually met by feedstuffs, rumen synthesis and tissue synthesis.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ACA6ED-01D5-2540-B788-8D580A87A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712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1D3B3-F868-B647-AC30-DB18B9E86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25690"/>
          </a:xfrm>
        </p:spPr>
        <p:txBody>
          <a:bodyPr/>
          <a:lstStyle/>
          <a:p>
            <a:r>
              <a:rPr lang="en-US"/>
              <a:t>Water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58EF6-7556-2E48-BBDD-61070FF4E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14964"/>
            <a:ext cx="7886700" cy="859753"/>
          </a:xfrm>
        </p:spPr>
        <p:txBody>
          <a:bodyPr>
            <a:normAutofit/>
          </a:bodyPr>
          <a:lstStyle/>
          <a:p>
            <a:r>
              <a:rPr lang="en-ID" b="1" dirty="0"/>
              <a:t>Water</a:t>
            </a:r>
            <a:r>
              <a:rPr lang="en-ID" dirty="0"/>
              <a:t> is the important nutrient. Access to clean water is very important in dairy goat production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D3B504-9401-BD47-BD86-7A842028E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E88B05-3603-794C-A8F2-24D9464C7C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502" y="2431265"/>
            <a:ext cx="3504498" cy="262362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F748FE3-3D73-5A4B-8BC2-EE0781F7C58F}"/>
              </a:ext>
            </a:extLst>
          </p:cNvPr>
          <p:cNvSpPr txBox="1">
            <a:spLocks/>
          </p:cNvSpPr>
          <p:nvPr/>
        </p:nvSpPr>
        <p:spPr>
          <a:xfrm>
            <a:off x="628650" y="2163990"/>
            <a:ext cx="4981040" cy="3795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D" b="1" dirty="0"/>
              <a:t>The function of water:</a:t>
            </a:r>
          </a:p>
          <a:p>
            <a:pPr lvl="1"/>
            <a:r>
              <a:rPr lang="en-ID" dirty="0"/>
              <a:t>digestion, nutrient absorption, excretion of waste products, control of body temperature, growth of young animals and milk production. </a:t>
            </a:r>
          </a:p>
          <a:p>
            <a:r>
              <a:rPr lang="en-ID" dirty="0"/>
              <a:t>Water requirement depend on:</a:t>
            </a:r>
          </a:p>
          <a:p>
            <a:pPr lvl="1"/>
            <a:r>
              <a:rPr lang="en-ID" dirty="0"/>
              <a:t>Physiological status</a:t>
            </a:r>
          </a:p>
          <a:p>
            <a:pPr lvl="1"/>
            <a:r>
              <a:rPr lang="en-ID" dirty="0"/>
              <a:t>Environment temperature</a:t>
            </a:r>
          </a:p>
          <a:p>
            <a:pPr lvl="1"/>
            <a:r>
              <a:rPr lang="en-ID" dirty="0"/>
              <a:t>Kind of feed</a:t>
            </a:r>
          </a:p>
          <a:p>
            <a:r>
              <a:rPr lang="en-ID" dirty="0"/>
              <a:t>Water requirement is </a:t>
            </a:r>
            <a:r>
              <a:rPr lang="en-ID" b="1" dirty="0">
                <a:solidFill>
                  <a:srgbClr val="FF0000"/>
                </a:solidFill>
              </a:rPr>
              <a:t>1.5 – 2.5 </a:t>
            </a:r>
            <a:r>
              <a:rPr lang="en-ID" b="1" dirty="0" err="1">
                <a:solidFill>
                  <a:srgbClr val="FF0000"/>
                </a:solidFill>
              </a:rPr>
              <a:t>liter</a:t>
            </a:r>
            <a:r>
              <a:rPr lang="en-ID" b="1" dirty="0">
                <a:solidFill>
                  <a:srgbClr val="FF0000"/>
                </a:solidFill>
              </a:rPr>
              <a:t>/day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9270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226" y="1247676"/>
            <a:ext cx="8166473" cy="4114800"/>
          </a:xfrm>
        </p:spPr>
        <p:txBody>
          <a:bodyPr/>
          <a:lstStyle/>
          <a:p>
            <a:r>
              <a:rPr lang="en-US" sz="2800" b="1" dirty="0"/>
              <a:t>Maintenance Requirement</a:t>
            </a:r>
            <a:r>
              <a:rPr lang="en-US" sz="2800" dirty="0"/>
              <a:t>: </a:t>
            </a:r>
          </a:p>
          <a:p>
            <a:pPr lvl="1"/>
            <a:r>
              <a:rPr lang="en-US" dirty="0"/>
              <a:t>Basic living requirement for basic activities (breathing, blood circulation, maintaining body temperature) with no change in body weight</a:t>
            </a:r>
          </a:p>
          <a:p>
            <a:r>
              <a:rPr lang="en-US" sz="2800" b="1" dirty="0"/>
              <a:t>Production Requirement: </a:t>
            </a:r>
          </a:p>
          <a:p>
            <a:pPr lvl="1"/>
            <a:r>
              <a:rPr lang="en-US" dirty="0"/>
              <a:t>Growth</a:t>
            </a:r>
          </a:p>
          <a:p>
            <a:pPr lvl="1"/>
            <a:r>
              <a:rPr lang="en-US" dirty="0"/>
              <a:t>Reproduction</a:t>
            </a:r>
          </a:p>
          <a:p>
            <a:pPr lvl="1"/>
            <a:r>
              <a:rPr lang="en-US" dirty="0"/>
              <a:t>Pregnancy</a:t>
            </a:r>
          </a:p>
          <a:p>
            <a:pPr lvl="1"/>
            <a:r>
              <a:rPr lang="en-US" dirty="0"/>
              <a:t>Milk Production</a:t>
            </a:r>
          </a:p>
          <a:p>
            <a:pPr lvl="1"/>
            <a:r>
              <a:rPr lang="en-US" dirty="0"/>
              <a:t>Milk Quality</a:t>
            </a:r>
            <a:endParaRPr lang="de-D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A1CC4A-91F4-1F40-82F1-1423D656C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indent="-493713" algn="ctr"/>
            <a:r>
              <a:rPr lang="en-US" sz="3800"/>
              <a:t>Nutrient Requirement for Dairy Goats</a:t>
            </a:r>
          </a:p>
        </p:txBody>
      </p:sp>
    </p:spTree>
    <p:extLst>
      <p:ext uri="{BB962C8B-B14F-4D97-AF65-F5344CB8AC3E}">
        <p14:creationId xmlns:p14="http://schemas.microsoft.com/office/powerpoint/2010/main" val="2892516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794A5-8DCE-FA48-B287-8EFD9A7C4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-493713" algn="ctr"/>
            <a:r>
              <a:rPr lang="en-US"/>
              <a:t>Lactation Curve of Goats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B218D7-420A-BD40-A95B-281FB601D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19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0B2B12C-ABB3-9143-AFF7-78A8EDE9A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9200" y="1457651"/>
            <a:ext cx="2730500" cy="4589464"/>
          </a:xfrm>
        </p:spPr>
        <p:txBody>
          <a:bodyPr>
            <a:normAutofit/>
          </a:bodyPr>
          <a:lstStyle/>
          <a:p>
            <a:r>
              <a:rPr lang="en-ID" sz="2200"/>
              <a:t>One lactation period is 305 days</a:t>
            </a:r>
          </a:p>
          <a:p>
            <a:r>
              <a:rPr lang="en-ID" sz="2200"/>
              <a:t>Peak lactation generally occurs between week 6 and 9 after kidding.</a:t>
            </a:r>
          </a:p>
          <a:p>
            <a:r>
              <a:rPr lang="en-ID" sz="2200"/>
              <a:t>Feed intake does not peak until week 12 to 16 postpartum (</a:t>
            </a:r>
            <a:r>
              <a:rPr lang="en-ID" sz="2200">
                <a:solidFill>
                  <a:srgbClr val="FF0000"/>
                </a:solidFill>
              </a:rPr>
              <a:t>negative energy balance</a:t>
            </a:r>
            <a:r>
              <a:rPr lang="en-ID" sz="2200"/>
              <a:t>)</a:t>
            </a:r>
          </a:p>
          <a:p>
            <a:endParaRPr lang="en-US" sz="2200"/>
          </a:p>
        </p:txBody>
      </p:sp>
      <p:pic>
        <p:nvPicPr>
          <p:cNvPr id="11" name="Content Placeholder 5">
            <a:extLst>
              <a:ext uri="{FF2B5EF4-FFF2-40B4-BE49-F238E27FC236}">
                <a16:creationId xmlns:a16="http://schemas.microsoft.com/office/drawing/2014/main" id="{4D3EDC33-9A9E-6F48-A931-382BFC0095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"/>
          <a:stretch/>
        </p:blipFill>
        <p:spPr>
          <a:xfrm>
            <a:off x="0" y="1230491"/>
            <a:ext cx="6184900" cy="467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034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0308B-76AC-FB4C-95DD-B6D99C686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25690"/>
          </a:xfrm>
        </p:spPr>
        <p:txBody>
          <a:bodyPr>
            <a:normAutofit/>
          </a:bodyPr>
          <a:lstStyle/>
          <a:p>
            <a:pPr indent="-493713" algn="ctr"/>
            <a:r>
              <a:rPr lang="en-US" sz="3800" dirty="0"/>
              <a:t>Dairy Goats vs Dairy Cows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A32CC-516E-E042-962B-2DB32C28B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908" y="1205330"/>
            <a:ext cx="5196797" cy="4995864"/>
          </a:xfrm>
        </p:spPr>
        <p:txBody>
          <a:bodyPr>
            <a:normAutofit lnSpcReduction="10000"/>
          </a:bodyPr>
          <a:lstStyle/>
          <a:p>
            <a:r>
              <a:rPr lang="en-ID" sz="2400" dirty="0"/>
              <a:t>Dairy goats are about </a:t>
            </a:r>
            <a:r>
              <a:rPr lang="en-ID" sz="2400" b="1" dirty="0">
                <a:solidFill>
                  <a:srgbClr val="FF0000"/>
                </a:solidFill>
              </a:rPr>
              <a:t>1/6 the size of a cow</a:t>
            </a:r>
            <a:r>
              <a:rPr lang="en-ID" sz="2400" dirty="0"/>
              <a:t>. This makes them</a:t>
            </a:r>
            <a:r>
              <a:rPr lang="en-ID" sz="2400" b="1" dirty="0"/>
              <a:t> </a:t>
            </a:r>
            <a:r>
              <a:rPr lang="en-ID" sz="2400" b="1" dirty="0">
                <a:solidFill>
                  <a:srgbClr val="00BB56"/>
                </a:solidFill>
              </a:rPr>
              <a:t>easier to handle</a:t>
            </a:r>
            <a:r>
              <a:rPr lang="en-ID" sz="2400" dirty="0">
                <a:solidFill>
                  <a:srgbClr val="00BB56"/>
                </a:solidFill>
              </a:rPr>
              <a:t>.</a:t>
            </a:r>
          </a:p>
          <a:p>
            <a:r>
              <a:rPr lang="en-ID" sz="2400" dirty="0"/>
              <a:t>Dairy goats have </a:t>
            </a:r>
            <a:r>
              <a:rPr lang="en-ID" sz="2400" b="1" dirty="0">
                <a:solidFill>
                  <a:srgbClr val="FF0000"/>
                </a:solidFill>
              </a:rPr>
              <a:t>longer productive life</a:t>
            </a:r>
            <a:r>
              <a:rPr lang="en-ID" sz="2400" dirty="0"/>
              <a:t> than the cow, about 8-10 years, compared to 4-6 years for the cow.</a:t>
            </a:r>
          </a:p>
          <a:p>
            <a:r>
              <a:rPr lang="en-ID" sz="2400" dirty="0"/>
              <a:t>Dairy goat need </a:t>
            </a:r>
            <a:r>
              <a:rPr lang="en-ID" sz="2400" b="1" dirty="0">
                <a:solidFill>
                  <a:srgbClr val="FF0000"/>
                </a:solidFill>
              </a:rPr>
              <a:t>less investment</a:t>
            </a:r>
            <a:r>
              <a:rPr lang="en-ID" sz="2400" dirty="0"/>
              <a:t> than for dairy cow. </a:t>
            </a:r>
          </a:p>
          <a:p>
            <a:r>
              <a:rPr lang="en-ID" sz="2400" dirty="0"/>
              <a:t>Dairy goats are slightly </a:t>
            </a:r>
            <a:r>
              <a:rPr lang="en-ID" sz="2400" b="1" dirty="0">
                <a:solidFill>
                  <a:srgbClr val="FF0000"/>
                </a:solidFill>
              </a:rPr>
              <a:t>more efficient than cows</a:t>
            </a:r>
            <a:r>
              <a:rPr lang="en-ID" sz="2400" dirty="0"/>
              <a:t>; it takes less feed for a dairy goat to produce a litre of milk than cow.</a:t>
            </a:r>
          </a:p>
          <a:p>
            <a:r>
              <a:rPr lang="en-ID" sz="2400" b="1" dirty="0">
                <a:solidFill>
                  <a:srgbClr val="12BB21"/>
                </a:solidFill>
              </a:rPr>
              <a:t>The price of goat milk is 4-6 time higher</a:t>
            </a:r>
            <a:r>
              <a:rPr lang="en-ID" sz="2400" dirty="0"/>
              <a:t> than dairy cow milk.</a:t>
            </a:r>
          </a:p>
          <a:p>
            <a:endParaRPr lang="en-ID" sz="2400" dirty="0"/>
          </a:p>
          <a:p>
            <a:endParaRPr lang="en-ID" sz="2400" dirty="0"/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9E26DB-BC24-2543-81A4-9AE5F4A87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39F508-2764-A644-8900-F857F1B585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722" b="26409"/>
          <a:stretch/>
        </p:blipFill>
        <p:spPr>
          <a:xfrm flipH="1">
            <a:off x="6873410" y="1205330"/>
            <a:ext cx="1867761" cy="21398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9551A1-88D2-DF41-AD9B-7B2ADC6D8E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38" b="27319"/>
          <a:stretch/>
        </p:blipFill>
        <p:spPr>
          <a:xfrm flipH="1">
            <a:off x="5989834" y="3493213"/>
            <a:ext cx="3018466" cy="260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0493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4B831-8A83-9C4B-8C6F-E59FDE1C1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-493713" algn="ctr"/>
            <a:r>
              <a:rPr lang="en-US"/>
              <a:t>Lactation Periods of Goat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AAADAF-57C9-9747-ADA0-D63EB2620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1673" y="6172908"/>
            <a:ext cx="2057400" cy="365125"/>
          </a:xfrm>
        </p:spPr>
        <p:txBody>
          <a:bodyPr/>
          <a:lstStyle/>
          <a:p>
            <a:fld id="{004F211F-FC31-1549-A6FA-17A41A6716F3}" type="slidenum">
              <a:rPr lang="en-US" b="1" smtClean="0"/>
              <a:t>20</a:t>
            </a:fld>
            <a:endParaRPr lang="en-US" b="1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C2A468A-ADEE-1B40-9AAD-3D8941DC6F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" t="25316"/>
          <a:stretch/>
        </p:blipFill>
        <p:spPr>
          <a:xfrm>
            <a:off x="1185687" y="1384299"/>
            <a:ext cx="6184900" cy="348843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B591D7F-914F-7149-91E3-A7C988610AE1}"/>
              </a:ext>
            </a:extLst>
          </p:cNvPr>
          <p:cNvCxnSpPr>
            <a:cxnSpLocks/>
          </p:cNvCxnSpPr>
          <p:nvPr/>
        </p:nvCxnSpPr>
        <p:spPr>
          <a:xfrm>
            <a:off x="1422400" y="5173664"/>
            <a:ext cx="5901973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2FA8035-72CF-2349-8DC9-A992BC7D17CE}"/>
              </a:ext>
            </a:extLst>
          </p:cNvPr>
          <p:cNvCxnSpPr>
            <a:cxnSpLocks/>
          </p:cNvCxnSpPr>
          <p:nvPr/>
        </p:nvCxnSpPr>
        <p:spPr>
          <a:xfrm>
            <a:off x="2912887" y="4872734"/>
            <a:ext cx="0" cy="66129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77FBBE3-4E44-7945-BCCE-49740A9C46F4}"/>
              </a:ext>
            </a:extLst>
          </p:cNvPr>
          <p:cNvCxnSpPr>
            <a:cxnSpLocks/>
          </p:cNvCxnSpPr>
          <p:nvPr/>
        </p:nvCxnSpPr>
        <p:spPr>
          <a:xfrm>
            <a:off x="5808487" y="4872734"/>
            <a:ext cx="0" cy="71289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BB12566-0FC9-CF42-8D79-CF26D5BEA78F}"/>
              </a:ext>
            </a:extLst>
          </p:cNvPr>
          <p:cNvCxnSpPr>
            <a:cxnSpLocks/>
          </p:cNvCxnSpPr>
          <p:nvPr/>
        </p:nvCxnSpPr>
        <p:spPr>
          <a:xfrm>
            <a:off x="3890787" y="4872734"/>
            <a:ext cx="0" cy="66129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610F7F0-D126-B44D-8D5C-A5EFD0A546C3}"/>
              </a:ext>
            </a:extLst>
          </p:cNvPr>
          <p:cNvSpPr txBox="1"/>
          <p:nvPr/>
        </p:nvSpPr>
        <p:spPr>
          <a:xfrm>
            <a:off x="1422400" y="5259488"/>
            <a:ext cx="14332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/>
              <a:t>Early Lactation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1396E0-41E3-6F4E-9429-8BF00D4EFCC2}"/>
              </a:ext>
            </a:extLst>
          </p:cNvPr>
          <p:cNvSpPr txBox="1"/>
          <p:nvPr/>
        </p:nvSpPr>
        <p:spPr>
          <a:xfrm>
            <a:off x="3053456" y="5259488"/>
            <a:ext cx="591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/>
              <a:t>Peak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0790FB0-4AE6-F94B-A3DC-A758E7347EE4}"/>
              </a:ext>
            </a:extLst>
          </p:cNvPr>
          <p:cNvSpPr txBox="1"/>
          <p:nvPr/>
        </p:nvSpPr>
        <p:spPr>
          <a:xfrm>
            <a:off x="3890787" y="5277282"/>
            <a:ext cx="19825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/>
              <a:t>Mid to Late Lactation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165176-F38E-8144-971C-39AFF73D796D}"/>
              </a:ext>
            </a:extLst>
          </p:cNvPr>
          <p:cNvSpPr txBox="1"/>
          <p:nvPr/>
        </p:nvSpPr>
        <p:spPr>
          <a:xfrm>
            <a:off x="6001388" y="5259488"/>
            <a:ext cx="10863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/>
              <a:t>Dry Period</a:t>
            </a:r>
          </a:p>
        </p:txBody>
      </p:sp>
    </p:spTree>
    <p:extLst>
      <p:ext uri="{BB962C8B-B14F-4D97-AF65-F5344CB8AC3E}">
        <p14:creationId xmlns:p14="http://schemas.microsoft.com/office/powerpoint/2010/main" val="110556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014A6-B30B-834D-9586-41F999781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indent="-455613" algn="ctr"/>
            <a:r>
              <a:rPr lang="en-US" sz="3500" dirty="0"/>
              <a:t>Nutrient Requirement of Goats (NRC, 1981)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DC7E91-1F55-A842-ABBF-47F56C38F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21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13FE0BD-077C-A140-92B9-631E8D9E742A}"/>
              </a:ext>
            </a:extLst>
          </p:cNvPr>
          <p:cNvGrpSpPr/>
          <p:nvPr/>
        </p:nvGrpSpPr>
        <p:grpSpPr>
          <a:xfrm>
            <a:off x="203200" y="1101880"/>
            <a:ext cx="8102600" cy="5337728"/>
            <a:chOff x="203200" y="1101880"/>
            <a:chExt cx="8102600" cy="533772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0B3BCE7-895D-054A-B0C1-6F1C9CDECC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00" y="4629108"/>
              <a:ext cx="8102600" cy="1810500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threePt" dir="t"/>
            </a:scene3d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10F6AB9-FCEB-DA40-9AD3-C021295B61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00" y="1101880"/>
              <a:ext cx="8102600" cy="3581169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threePt" dir="t"/>
            </a:scene3d>
          </p:spPr>
        </p:pic>
      </p:grpSp>
    </p:spTree>
    <p:extLst>
      <p:ext uri="{BB962C8B-B14F-4D97-AF65-F5344CB8AC3E}">
        <p14:creationId xmlns:p14="http://schemas.microsoft.com/office/powerpoint/2010/main" val="7819993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41401-16A7-2E49-865C-276893767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500"/>
              <a:t>Nutrient Requirement of Goats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1547BAD-14A8-A44F-9FBE-4FD7AE6F99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9532853"/>
              </p:ext>
            </p:extLst>
          </p:nvPr>
        </p:nvGraphicFramePr>
        <p:xfrm>
          <a:off x="511322" y="1701755"/>
          <a:ext cx="8262808" cy="331203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37306">
                  <a:extLst>
                    <a:ext uri="{9D8B030D-6E8A-4147-A177-3AD203B41FA5}">
                      <a16:colId xmlns:a16="http://schemas.microsoft.com/office/drawing/2014/main" val="3901889083"/>
                    </a:ext>
                  </a:extLst>
                </a:gridCol>
                <a:gridCol w="1383393">
                  <a:extLst>
                    <a:ext uri="{9D8B030D-6E8A-4147-A177-3AD203B41FA5}">
                      <a16:colId xmlns:a16="http://schemas.microsoft.com/office/drawing/2014/main" val="1577721511"/>
                    </a:ext>
                  </a:extLst>
                </a:gridCol>
                <a:gridCol w="1208560">
                  <a:extLst>
                    <a:ext uri="{9D8B030D-6E8A-4147-A177-3AD203B41FA5}">
                      <a16:colId xmlns:a16="http://schemas.microsoft.com/office/drawing/2014/main" val="4128208549"/>
                    </a:ext>
                  </a:extLst>
                </a:gridCol>
                <a:gridCol w="1222140">
                  <a:extLst>
                    <a:ext uri="{9D8B030D-6E8A-4147-A177-3AD203B41FA5}">
                      <a16:colId xmlns:a16="http://schemas.microsoft.com/office/drawing/2014/main" val="3345831337"/>
                    </a:ext>
                  </a:extLst>
                </a:gridCol>
                <a:gridCol w="1290036">
                  <a:extLst>
                    <a:ext uri="{9D8B030D-6E8A-4147-A177-3AD203B41FA5}">
                      <a16:colId xmlns:a16="http://schemas.microsoft.com/office/drawing/2014/main" val="3854383462"/>
                    </a:ext>
                  </a:extLst>
                </a:gridCol>
                <a:gridCol w="1421373">
                  <a:extLst>
                    <a:ext uri="{9D8B030D-6E8A-4147-A177-3AD203B41FA5}">
                      <a16:colId xmlns:a16="http://schemas.microsoft.com/office/drawing/2014/main" val="2099159081"/>
                    </a:ext>
                  </a:extLst>
                </a:gridCol>
              </a:tblGrid>
              <a:tr h="618603">
                <a:tc>
                  <a:txBody>
                    <a:bodyPr/>
                    <a:lstStyle/>
                    <a:p>
                      <a:pPr algn="l" fontAlgn="b"/>
                      <a:r>
                        <a:rPr lang="en-ID" sz="1800" u="none" strike="noStrike">
                          <a:effectLst/>
                        </a:rPr>
                        <a:t> Period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12BB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>
                          <a:effectLst/>
                        </a:rPr>
                        <a:t>DM intake (%BW)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12BB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>
                          <a:effectLst/>
                        </a:rPr>
                        <a:t>Crude Protein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12BB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>
                          <a:effectLst/>
                        </a:rPr>
                        <a:t>TDN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12BB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>
                          <a:effectLst/>
                        </a:rPr>
                        <a:t>Calcium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12BB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 dirty="0" err="1">
                          <a:effectLst/>
                        </a:rPr>
                        <a:t>Posphor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12BB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377836"/>
                  </a:ext>
                </a:extLst>
              </a:tr>
              <a:tr h="618603">
                <a:tc>
                  <a:txBody>
                    <a:bodyPr/>
                    <a:lstStyle/>
                    <a:p>
                      <a:pPr marL="184150" lvl="1" indent="0" algn="l" fontAlgn="b">
                        <a:tabLst/>
                      </a:pPr>
                      <a:r>
                        <a:rPr lang="en-ID" sz="1800" u="none" strike="noStrike">
                          <a:effectLst/>
                        </a:rPr>
                        <a:t>Maintenance (low activity)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>
                          <a:effectLst/>
                        </a:rPr>
                        <a:t>1.3 - 2.8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>
                          <a:effectLst/>
                        </a:rPr>
                        <a:t>9.3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>
                          <a:effectLst/>
                        </a:rPr>
                        <a:t>67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>
                          <a:effectLst/>
                        </a:rPr>
                        <a:t>0.37 - 0.41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>
                          <a:effectLst/>
                        </a:rPr>
                        <a:t>0.26 - 0.29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58854934"/>
                  </a:ext>
                </a:extLst>
              </a:tr>
              <a:tr h="618603">
                <a:tc>
                  <a:txBody>
                    <a:bodyPr/>
                    <a:lstStyle/>
                    <a:p>
                      <a:pPr marL="184150" lvl="1" indent="0" algn="l" fontAlgn="b">
                        <a:tabLst/>
                      </a:pPr>
                      <a:r>
                        <a:rPr lang="en-ID" sz="1800" u="none" strike="noStrike">
                          <a:effectLst/>
                        </a:rPr>
                        <a:t>Maintenance (early gestation)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>
                          <a:effectLst/>
                        </a:rPr>
                        <a:t>2.5 - 5.0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>
                          <a:effectLst/>
                        </a:rPr>
                        <a:t>9.2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>
                          <a:effectLst/>
                        </a:rPr>
                        <a:t>66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>
                          <a:effectLst/>
                        </a:rPr>
                        <a:t>0.32 - 0.47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>
                          <a:effectLst/>
                        </a:rPr>
                        <a:t>0.24 - 0.33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75466567"/>
                  </a:ext>
                </a:extLst>
              </a:tr>
              <a:tr h="618603">
                <a:tc>
                  <a:txBody>
                    <a:bodyPr/>
                    <a:lstStyle/>
                    <a:p>
                      <a:pPr marL="184150" lvl="1" indent="0" algn="l" fontAlgn="b">
                        <a:tabLst/>
                      </a:pP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Growing </a:t>
                      </a:r>
                    </a:p>
                    <a:p>
                      <a:pPr marL="184150" lvl="1" indent="0" algn="l" fontAlgn="b">
                        <a:tabLst/>
                      </a:pP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(50-150 g/day)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 – 5.0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9.2 - 12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0.44 – 0.60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0.23 – 0.47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88891822"/>
                  </a:ext>
                </a:extLst>
              </a:tr>
              <a:tr h="418810">
                <a:tc>
                  <a:txBody>
                    <a:bodyPr/>
                    <a:lstStyle/>
                    <a:p>
                      <a:pPr marL="184150" lvl="1" indent="0" algn="l" fontAlgn="b">
                        <a:tabLst/>
                      </a:pPr>
                      <a:r>
                        <a:rPr lang="en-ID" sz="1800" u="none" strike="noStrike" dirty="0">
                          <a:effectLst/>
                        </a:rPr>
                        <a:t>Late gestation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>
                          <a:effectLst/>
                        </a:rPr>
                        <a:t>2.5 - 5.0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>
                          <a:effectLst/>
                        </a:rPr>
                        <a:t>13.8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>
                          <a:effectLst/>
                        </a:rPr>
                        <a:t>68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>
                          <a:effectLst/>
                        </a:rPr>
                        <a:t>0.34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>
                          <a:effectLst/>
                        </a:rPr>
                        <a:t>0.24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9505504"/>
                  </a:ext>
                </a:extLst>
              </a:tr>
              <a:tr h="418810">
                <a:tc>
                  <a:txBody>
                    <a:bodyPr/>
                    <a:lstStyle/>
                    <a:p>
                      <a:pPr marL="184150" lvl="1" indent="0" algn="l" fontAlgn="b">
                        <a:tabLst/>
                      </a:pPr>
                      <a:r>
                        <a:rPr lang="en-ID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Lactation</a:t>
                      </a:r>
                      <a:endParaRPr lang="en-ID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b="1" u="none" strike="noStrike">
                          <a:solidFill>
                            <a:srgbClr val="FF0000"/>
                          </a:solidFill>
                          <a:effectLst/>
                        </a:rPr>
                        <a:t>3.0 - 5.0</a:t>
                      </a:r>
                      <a:endParaRPr lang="en-ID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b="1" u="none" strike="noStrike">
                          <a:solidFill>
                            <a:srgbClr val="FF0000"/>
                          </a:solidFill>
                          <a:effectLst/>
                        </a:rPr>
                        <a:t>14 - 18</a:t>
                      </a:r>
                      <a:endParaRPr lang="en-ID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b="1" u="none" strike="noStrike">
                          <a:solidFill>
                            <a:srgbClr val="FF0000"/>
                          </a:solidFill>
                          <a:effectLst/>
                        </a:rPr>
                        <a:t>65 - 70</a:t>
                      </a:r>
                      <a:endParaRPr lang="en-ID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b="1" u="none" strike="noStrike">
                          <a:solidFill>
                            <a:srgbClr val="FF0000"/>
                          </a:solidFill>
                          <a:effectLst/>
                        </a:rPr>
                        <a:t>0.45 - 0.60</a:t>
                      </a:r>
                      <a:endParaRPr lang="en-ID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0.35 - 0.50</a:t>
                      </a:r>
                      <a:endParaRPr lang="en-ID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46897739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52C187-69CB-4548-88EB-DF07F013C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1724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886F0-1DCE-0646-BB7C-63DA3D24A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Type of Feed Ingredient for Goat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C9D544-D22B-6743-8F51-4831BADCA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23</a:t>
            </a:fld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14A2C48-1910-2F40-B78F-EF6DF6EEB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449" y="1548569"/>
            <a:ext cx="7804150" cy="207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spcBef>
                <a:spcPct val="20000"/>
              </a:spcBef>
              <a:buFont typeface="+mj-lt"/>
              <a:buAutoNum type="arabicPeriod"/>
            </a:pPr>
            <a:r>
              <a:rPr lang="de-DE" sz="2800" dirty="0" err="1">
                <a:latin typeface="Verdana" pitchFamily="34" charset="0"/>
              </a:rPr>
              <a:t>Roughage</a:t>
            </a:r>
            <a:endParaRPr lang="de-DE" sz="2800" dirty="0">
              <a:latin typeface="Verdana" pitchFamily="34" charset="0"/>
            </a:endParaRP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</a:pPr>
            <a:r>
              <a:rPr lang="de-DE" sz="2800" dirty="0" err="1">
                <a:latin typeface="Verdana" pitchFamily="34" charset="0"/>
              </a:rPr>
              <a:t>Concentrate</a:t>
            </a:r>
            <a:endParaRPr lang="de-DE" sz="2800" dirty="0">
              <a:latin typeface="Verdana" pitchFamily="34" charset="0"/>
            </a:endParaRP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</a:pPr>
            <a:r>
              <a:rPr lang="de-DE" sz="2800" dirty="0">
                <a:latin typeface="Verdana" pitchFamily="34" charset="0"/>
              </a:rPr>
              <a:t>Feed Supplement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</a:pPr>
            <a:r>
              <a:rPr lang="de-DE" sz="2800" dirty="0">
                <a:latin typeface="Verdana" pitchFamily="34" charset="0"/>
              </a:rPr>
              <a:t>Additive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8EF15BA-8088-874C-B451-3930A8F7A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42" y="3928820"/>
            <a:ext cx="8415636" cy="227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9969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4675" y="1241425"/>
            <a:ext cx="4778161" cy="4840876"/>
          </a:xfrm>
        </p:spPr>
        <p:txBody>
          <a:bodyPr>
            <a:normAutofit/>
          </a:bodyPr>
          <a:lstStyle/>
          <a:p>
            <a:pPr eaLnBrk="1" hangingPunct="1"/>
            <a:r>
              <a:rPr lang="de-DE" dirty="0"/>
              <a:t>In </a:t>
            </a:r>
            <a:r>
              <a:rPr lang="de-DE" dirty="0" err="1"/>
              <a:t>ruminant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roughage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 </a:t>
            </a:r>
            <a:r>
              <a:rPr lang="de-DE" dirty="0" err="1"/>
              <a:t>source</a:t>
            </a:r>
            <a:endParaRPr lang="de-DE" dirty="0"/>
          </a:p>
          <a:p>
            <a:pPr eaLnBrk="1" hangingPunct="1"/>
            <a:r>
              <a:rPr lang="de-DE" dirty="0"/>
              <a:t>Kind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roughage</a:t>
            </a:r>
            <a:endParaRPr lang="de-DE" dirty="0"/>
          </a:p>
          <a:p>
            <a:pPr lvl="1"/>
            <a:r>
              <a:rPr lang="de-DE" b="1" dirty="0"/>
              <a:t>Grass</a:t>
            </a:r>
            <a:r>
              <a:rPr lang="de-DE" dirty="0"/>
              <a:t> (native </a:t>
            </a:r>
            <a:r>
              <a:rPr lang="de-DE" dirty="0" err="1"/>
              <a:t>grass</a:t>
            </a:r>
            <a:r>
              <a:rPr lang="de-DE" dirty="0"/>
              <a:t>, </a:t>
            </a:r>
            <a:r>
              <a:rPr lang="de-DE" dirty="0" err="1"/>
              <a:t>napier</a:t>
            </a:r>
            <a:r>
              <a:rPr lang="de-DE" dirty="0"/>
              <a:t> </a:t>
            </a:r>
            <a:r>
              <a:rPr lang="de-DE" dirty="0" err="1"/>
              <a:t>grass</a:t>
            </a:r>
            <a:r>
              <a:rPr lang="de-DE" dirty="0"/>
              <a:t>, </a:t>
            </a:r>
            <a:r>
              <a:rPr lang="de-DE" dirty="0" err="1"/>
              <a:t>king</a:t>
            </a:r>
            <a:r>
              <a:rPr lang="de-DE" dirty="0"/>
              <a:t> </a:t>
            </a:r>
            <a:r>
              <a:rPr lang="de-DE" dirty="0" err="1"/>
              <a:t>grass</a:t>
            </a:r>
            <a:r>
              <a:rPr lang="de-DE" dirty="0"/>
              <a:t>, </a:t>
            </a:r>
            <a:r>
              <a:rPr lang="de-DE" dirty="0" err="1"/>
              <a:t>benggala</a:t>
            </a:r>
            <a:r>
              <a:rPr lang="de-DE" dirty="0"/>
              <a:t> </a:t>
            </a:r>
            <a:r>
              <a:rPr lang="de-DE" dirty="0" err="1"/>
              <a:t>grass</a:t>
            </a:r>
            <a:r>
              <a:rPr lang="de-DE" dirty="0"/>
              <a:t>, </a:t>
            </a:r>
            <a:r>
              <a:rPr lang="de-DE" dirty="0" err="1"/>
              <a:t>etc</a:t>
            </a:r>
            <a:r>
              <a:rPr lang="de-DE" dirty="0"/>
              <a:t>)</a:t>
            </a:r>
          </a:p>
          <a:p>
            <a:pPr lvl="1"/>
            <a:r>
              <a:rPr lang="de-DE" b="1" dirty="0" err="1"/>
              <a:t>Legume</a:t>
            </a:r>
            <a:r>
              <a:rPr lang="de-DE" b="1" dirty="0"/>
              <a:t> </a:t>
            </a:r>
            <a:r>
              <a:rPr lang="de-DE" dirty="0"/>
              <a:t>(</a:t>
            </a:r>
            <a:r>
              <a:rPr lang="de-DE" dirty="0" err="1"/>
              <a:t>leucaena</a:t>
            </a:r>
            <a:r>
              <a:rPr lang="de-DE" dirty="0"/>
              <a:t>, </a:t>
            </a:r>
            <a:r>
              <a:rPr lang="de-DE" dirty="0" err="1"/>
              <a:t>gliricidia</a:t>
            </a:r>
            <a:r>
              <a:rPr lang="de-DE" dirty="0"/>
              <a:t>, </a:t>
            </a:r>
            <a:r>
              <a:rPr lang="de-DE" dirty="0" err="1"/>
              <a:t>caliandra</a:t>
            </a:r>
            <a:r>
              <a:rPr lang="de-DE" dirty="0"/>
              <a:t>, </a:t>
            </a:r>
            <a:r>
              <a:rPr lang="de-DE" dirty="0" err="1"/>
              <a:t>sesbania</a:t>
            </a:r>
            <a:r>
              <a:rPr lang="de-DE" dirty="0"/>
              <a:t>, </a:t>
            </a:r>
            <a:r>
              <a:rPr lang="de-DE" dirty="0" err="1"/>
              <a:t>indigofera</a:t>
            </a:r>
            <a:r>
              <a:rPr lang="de-DE" dirty="0"/>
              <a:t>, </a:t>
            </a:r>
            <a:r>
              <a:rPr lang="de-DE" dirty="0" err="1"/>
              <a:t>etc</a:t>
            </a:r>
            <a:r>
              <a:rPr lang="de-DE" dirty="0"/>
              <a:t>)</a:t>
            </a:r>
          </a:p>
          <a:p>
            <a:pPr lvl="1"/>
            <a:r>
              <a:rPr lang="de-DE" b="1" dirty="0" err="1"/>
              <a:t>Agricultural</a:t>
            </a:r>
            <a:r>
              <a:rPr lang="de-DE" b="1" dirty="0"/>
              <a:t> </a:t>
            </a:r>
            <a:r>
              <a:rPr lang="de-DE" b="1" dirty="0" err="1"/>
              <a:t>Wastes</a:t>
            </a:r>
            <a:r>
              <a:rPr lang="de-DE" dirty="0"/>
              <a:t> (</a:t>
            </a:r>
            <a:r>
              <a:rPr lang="de-DE" dirty="0" err="1"/>
              <a:t>rice</a:t>
            </a:r>
            <a:r>
              <a:rPr lang="de-DE" dirty="0"/>
              <a:t> </a:t>
            </a:r>
            <a:r>
              <a:rPr lang="de-DE" dirty="0" err="1"/>
              <a:t>straw</a:t>
            </a:r>
            <a:r>
              <a:rPr lang="de-DE" dirty="0"/>
              <a:t>, </a:t>
            </a:r>
            <a:r>
              <a:rPr lang="de-DE" dirty="0" err="1"/>
              <a:t>corn</a:t>
            </a:r>
            <a:r>
              <a:rPr lang="de-DE" dirty="0"/>
              <a:t> </a:t>
            </a:r>
            <a:r>
              <a:rPr lang="de-DE" dirty="0" err="1"/>
              <a:t>stover</a:t>
            </a:r>
            <a:r>
              <a:rPr lang="de-DE" dirty="0"/>
              <a:t>, </a:t>
            </a:r>
            <a:r>
              <a:rPr lang="de-DE" dirty="0" err="1"/>
              <a:t>sweet</a:t>
            </a:r>
            <a:r>
              <a:rPr lang="de-DE" dirty="0"/>
              <a:t> </a:t>
            </a:r>
            <a:r>
              <a:rPr lang="de-DE" dirty="0" err="1"/>
              <a:t>potato</a:t>
            </a:r>
            <a:r>
              <a:rPr lang="de-DE" dirty="0"/>
              <a:t> </a:t>
            </a:r>
            <a:r>
              <a:rPr lang="de-DE" dirty="0" err="1"/>
              <a:t>leaf</a:t>
            </a:r>
            <a:r>
              <a:rPr lang="de-DE" dirty="0"/>
              <a:t>, </a:t>
            </a:r>
            <a:r>
              <a:rPr lang="de-DE" dirty="0" err="1"/>
              <a:t>cassava</a:t>
            </a:r>
            <a:r>
              <a:rPr lang="de-DE" dirty="0"/>
              <a:t> </a:t>
            </a:r>
            <a:r>
              <a:rPr lang="de-DE" dirty="0" err="1"/>
              <a:t>leaf</a:t>
            </a:r>
            <a:r>
              <a:rPr lang="de-DE" dirty="0"/>
              <a:t>, </a:t>
            </a:r>
            <a:r>
              <a:rPr lang="de-DE" dirty="0" err="1"/>
              <a:t>etc</a:t>
            </a:r>
            <a:r>
              <a:rPr lang="de-DE" dirty="0"/>
              <a:t>)</a:t>
            </a:r>
          </a:p>
          <a:p>
            <a:pPr lvl="1" eaLnBrk="1" hangingPunct="1"/>
            <a:endParaRPr lang="de-DE" dirty="0"/>
          </a:p>
        </p:txBody>
      </p:sp>
      <p:pic>
        <p:nvPicPr>
          <p:cNvPr id="11266" name="Picture 2" descr="Hasil gambar untuk elephant gra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962" y="1266543"/>
            <a:ext cx="3384335" cy="253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31C8B58-BD41-AF4F-822D-F070EBD8C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Roughage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B81394-98EF-9C47-82A7-AD0C49BF47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8" b="4503"/>
          <a:stretch/>
        </p:blipFill>
        <p:spPr>
          <a:xfrm>
            <a:off x="5605661" y="3832351"/>
            <a:ext cx="3398636" cy="241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7879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soy_1"/>
          <p:cNvPicPr>
            <a:picLocks noChangeAspect="1" noChangeArrowheads="1"/>
          </p:cNvPicPr>
          <p:nvPr/>
        </p:nvPicPr>
        <p:blipFill>
          <a:blip r:embed="rId2" cstate="print"/>
          <a:srcRect r="6973"/>
          <a:stretch>
            <a:fillRect/>
          </a:stretch>
        </p:blipFill>
        <p:spPr bwMode="auto">
          <a:xfrm>
            <a:off x="6878923" y="1289218"/>
            <a:ext cx="1877120" cy="2619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268670"/>
            <a:ext cx="6199956" cy="5112568"/>
          </a:xfrm>
        </p:spPr>
        <p:txBody>
          <a:bodyPr>
            <a:normAutofit/>
          </a:bodyPr>
          <a:lstStyle/>
          <a:p>
            <a:r>
              <a:rPr lang="de-DE" dirty="0" err="1"/>
              <a:t>Concentrate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/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protein</a:t>
            </a:r>
            <a:r>
              <a:rPr lang="de-DE" dirty="0"/>
              <a:t> </a:t>
            </a:r>
            <a:r>
              <a:rPr lang="de-DE" dirty="0" err="1"/>
              <a:t>sources</a:t>
            </a:r>
            <a:endParaRPr lang="de-DE" dirty="0"/>
          </a:p>
          <a:p>
            <a:pPr eaLnBrk="1" hangingPunct="1"/>
            <a:r>
              <a:rPr lang="de-DE" dirty="0"/>
              <a:t>The </a:t>
            </a:r>
            <a:r>
              <a:rPr lang="de-DE" dirty="0" err="1"/>
              <a:t>quality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concentrate</a:t>
            </a:r>
            <a:r>
              <a:rPr lang="de-DE" dirty="0"/>
              <a:t> </a:t>
            </a:r>
            <a:r>
              <a:rPr lang="de-DE" dirty="0" err="1"/>
              <a:t>depend</a:t>
            </a:r>
            <a:r>
              <a:rPr lang="de-DE" dirty="0"/>
              <a:t> on:</a:t>
            </a:r>
          </a:p>
          <a:p>
            <a:pPr lvl="1" eaLnBrk="1" hangingPunct="1"/>
            <a:r>
              <a:rPr lang="de-DE" dirty="0">
                <a:solidFill>
                  <a:srgbClr val="0000CC"/>
                </a:solidFill>
              </a:rPr>
              <a:t>Processing</a:t>
            </a:r>
          </a:p>
          <a:p>
            <a:pPr lvl="1" eaLnBrk="1" hangingPunct="1"/>
            <a:r>
              <a:rPr lang="de-DE" dirty="0" err="1">
                <a:solidFill>
                  <a:srgbClr val="0000CC"/>
                </a:solidFill>
              </a:rPr>
              <a:t>Palatability</a:t>
            </a:r>
            <a:endParaRPr lang="de-DE" dirty="0">
              <a:solidFill>
                <a:srgbClr val="0000CC"/>
              </a:solidFill>
            </a:endParaRPr>
          </a:p>
          <a:p>
            <a:pPr lvl="1" eaLnBrk="1" hangingPunct="1"/>
            <a:r>
              <a:rPr lang="de-DE" dirty="0" err="1">
                <a:solidFill>
                  <a:srgbClr val="0000CC"/>
                </a:solidFill>
              </a:rPr>
              <a:t>Nutrient</a:t>
            </a:r>
            <a:r>
              <a:rPr lang="de-DE" dirty="0">
                <a:solidFill>
                  <a:srgbClr val="0000CC"/>
                </a:solidFill>
              </a:rPr>
              <a:t> </a:t>
            </a:r>
            <a:r>
              <a:rPr lang="de-DE" dirty="0" err="1">
                <a:solidFill>
                  <a:srgbClr val="0000CC"/>
                </a:solidFill>
              </a:rPr>
              <a:t>composition</a:t>
            </a:r>
            <a:endParaRPr lang="de-DE" dirty="0">
              <a:solidFill>
                <a:srgbClr val="0000CC"/>
              </a:solidFill>
            </a:endParaRPr>
          </a:p>
          <a:p>
            <a:pPr lvl="1" eaLnBrk="1" hangingPunct="1"/>
            <a:r>
              <a:rPr lang="de-DE" dirty="0" err="1">
                <a:solidFill>
                  <a:srgbClr val="0000CC"/>
                </a:solidFill>
              </a:rPr>
              <a:t>Contamination</a:t>
            </a:r>
            <a:endParaRPr lang="de-DE" dirty="0">
              <a:solidFill>
                <a:srgbClr val="0000CC"/>
              </a:solidFill>
            </a:endParaRPr>
          </a:p>
          <a:p>
            <a:pPr lvl="1" eaLnBrk="1" hangingPunct="1"/>
            <a:r>
              <a:rPr lang="de-DE" dirty="0">
                <a:solidFill>
                  <a:srgbClr val="0000CC"/>
                </a:solidFill>
              </a:rPr>
              <a:t>Storage</a:t>
            </a:r>
          </a:p>
          <a:p>
            <a:pPr eaLnBrk="1" hangingPunct="1"/>
            <a:endParaRPr lang="de-DE" dirty="0"/>
          </a:p>
          <a:p>
            <a:pPr lvl="2" eaLnBrk="1" hangingPunct="1"/>
            <a:endParaRPr lang="de-DE" dirty="0"/>
          </a:p>
        </p:txBody>
      </p:sp>
      <p:pic>
        <p:nvPicPr>
          <p:cNvPr id="5124" name="Picture 4" descr="thanksgiving-day-corn"/>
          <p:cNvPicPr>
            <a:picLocks noChangeAspect="1" noChangeArrowheads="1"/>
          </p:cNvPicPr>
          <p:nvPr/>
        </p:nvPicPr>
        <p:blipFill>
          <a:blip r:embed="rId3" cstate="print"/>
          <a:srcRect l="2156" t="4143" r="30475" b="12309"/>
          <a:stretch>
            <a:fillRect/>
          </a:stretch>
        </p:blipFill>
        <p:spPr bwMode="auto">
          <a:xfrm>
            <a:off x="5413285" y="3076190"/>
            <a:ext cx="1917700" cy="2502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CDDECCE-37BB-BA4E-8002-6655A47A5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Concentrate</a:t>
            </a:r>
          </a:p>
        </p:txBody>
      </p:sp>
    </p:spTree>
    <p:extLst>
      <p:ext uri="{BB962C8B-B14F-4D97-AF65-F5344CB8AC3E}">
        <p14:creationId xmlns:p14="http://schemas.microsoft.com/office/powerpoint/2010/main" val="1167574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340768"/>
            <a:ext cx="5137348" cy="4114810"/>
          </a:xfrm>
        </p:spPr>
        <p:txBody>
          <a:bodyPr>
            <a:normAutofit/>
          </a:bodyPr>
          <a:lstStyle/>
          <a:p>
            <a:r>
              <a:rPr lang="en-US" dirty="0"/>
              <a:t>A feed used with another to improve the nutritive balance or performance</a:t>
            </a:r>
          </a:p>
          <a:p>
            <a:r>
              <a:rPr lang="en-US" dirty="0"/>
              <a:t>Supplement is needed a small amount to enrich</a:t>
            </a:r>
          </a:p>
          <a:p>
            <a:r>
              <a:rPr lang="en-US" b="1" dirty="0">
                <a:solidFill>
                  <a:srgbClr val="00BB56"/>
                </a:solidFill>
              </a:rPr>
              <a:t>A source of micro-nutrients (minerals and vitamins)</a:t>
            </a:r>
          </a:p>
          <a:p>
            <a:r>
              <a:rPr lang="en-US" dirty="0"/>
              <a:t>Usually given in the form of Premix</a:t>
            </a:r>
            <a:endParaRPr lang="de-DE" dirty="0"/>
          </a:p>
        </p:txBody>
      </p:sp>
      <p:pic>
        <p:nvPicPr>
          <p:cNvPr id="7170" name="Picture 2" descr="Hasil gambar untuk premi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095219"/>
            <a:ext cx="3851920" cy="260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DC1115F-12D9-2D42-B13C-40435E18B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Feed Supplement</a:t>
            </a:r>
          </a:p>
        </p:txBody>
      </p:sp>
    </p:spTree>
    <p:extLst>
      <p:ext uri="{BB962C8B-B14F-4D97-AF65-F5344CB8AC3E}">
        <p14:creationId xmlns:p14="http://schemas.microsoft.com/office/powerpoint/2010/main" val="26389670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1" y="2276872"/>
            <a:ext cx="3390900" cy="2540000"/>
          </a:xfrm>
          <a:prstGeom prst="rect">
            <a:avLst/>
          </a:prstGeom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340768"/>
            <a:ext cx="5544615" cy="4258648"/>
          </a:xfrm>
        </p:spPr>
        <p:txBody>
          <a:bodyPr>
            <a:normAutofit/>
          </a:bodyPr>
          <a:lstStyle/>
          <a:p>
            <a:r>
              <a:rPr lang="en-US" dirty="0"/>
              <a:t>An ingredient or combination of ingredients added to the basic feed mix or parts thereof to fulfil a specific need. </a:t>
            </a:r>
          </a:p>
          <a:p>
            <a:r>
              <a:rPr lang="en-US" dirty="0"/>
              <a:t>Usually used in micro quantities and requires careful handling and mixing</a:t>
            </a:r>
          </a:p>
          <a:p>
            <a:r>
              <a:rPr lang="en-US" dirty="0">
                <a:solidFill>
                  <a:srgbClr val="FF0000"/>
                </a:solidFill>
              </a:rPr>
              <a:t>Additive is not a natural feed (antibiotics, probiotics, hormones, enzymes, anti-fungal, etc.)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C5EB40-7086-8741-A9BF-441107606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 Additive</a:t>
            </a:r>
          </a:p>
        </p:txBody>
      </p:sp>
    </p:spTree>
    <p:extLst>
      <p:ext uri="{BB962C8B-B14F-4D97-AF65-F5344CB8AC3E}">
        <p14:creationId xmlns:p14="http://schemas.microsoft.com/office/powerpoint/2010/main" val="13888292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886F0-1DCE-0646-BB7C-63DA3D24A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Feed Ingredient for Goat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C9D544-D22B-6743-8F51-4831BADCA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28</a:t>
            </a:fld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14A2C48-1910-2F40-B78F-EF6DF6EEB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449" y="1548569"/>
            <a:ext cx="7804150" cy="207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spcBef>
                <a:spcPct val="20000"/>
              </a:spcBef>
              <a:buFont typeface="+mj-lt"/>
              <a:buAutoNum type="arabicPeriod"/>
            </a:pPr>
            <a:r>
              <a:rPr lang="de-DE" sz="2800" dirty="0" err="1">
                <a:latin typeface="Verdana" pitchFamily="34" charset="0"/>
              </a:rPr>
              <a:t>Roughage</a:t>
            </a:r>
            <a:endParaRPr lang="de-DE" sz="2800" dirty="0">
              <a:latin typeface="Verdana" pitchFamily="34" charset="0"/>
            </a:endParaRP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</a:pPr>
            <a:r>
              <a:rPr lang="de-DE" sz="2800" dirty="0" err="1">
                <a:latin typeface="Verdana" pitchFamily="34" charset="0"/>
              </a:rPr>
              <a:t>Concentrate</a:t>
            </a:r>
            <a:endParaRPr lang="de-DE" sz="2800" dirty="0">
              <a:latin typeface="Verdana" pitchFamily="34" charset="0"/>
            </a:endParaRP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</a:pPr>
            <a:r>
              <a:rPr lang="de-DE" sz="2800" dirty="0">
                <a:latin typeface="Verdana" pitchFamily="34" charset="0"/>
              </a:rPr>
              <a:t>Feed Supplement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</a:pPr>
            <a:r>
              <a:rPr lang="de-DE" sz="2800" dirty="0">
                <a:latin typeface="Verdana" pitchFamily="34" charset="0"/>
              </a:rPr>
              <a:t>Additive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8EF15BA-8088-874C-B451-3930A8F7A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42" y="3928820"/>
            <a:ext cx="8415636" cy="227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6886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8393C-2C2A-F64F-8191-64F8048F8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/>
              <a:t>Corn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FA591A-3748-404F-BF7C-E60BC1C6F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29</a:t>
            </a:fld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6B83133-F374-9042-B447-05FE4BDC6EEC}"/>
              </a:ext>
            </a:extLst>
          </p:cNvPr>
          <p:cNvSpPr txBox="1">
            <a:spLocks noChangeArrowheads="1"/>
          </p:cNvSpPr>
          <p:nvPr/>
        </p:nvSpPr>
        <p:spPr>
          <a:xfrm>
            <a:off x="3923928" y="1484784"/>
            <a:ext cx="4895850" cy="4258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/>
              <a:t>Corn as energy source</a:t>
            </a:r>
          </a:p>
          <a:p>
            <a:r>
              <a:rPr lang="en-US" sz="2500" dirty="0"/>
              <a:t>Water content of 12-14 %</a:t>
            </a:r>
          </a:p>
          <a:p>
            <a:r>
              <a:rPr lang="en-US" sz="2500" dirty="0"/>
              <a:t>Nutrient content:</a:t>
            </a:r>
          </a:p>
          <a:p>
            <a:pPr lvl="1"/>
            <a:r>
              <a:rPr lang="en-US" sz="2100" dirty="0"/>
              <a:t>Crude Protein 7-8%</a:t>
            </a:r>
          </a:p>
          <a:p>
            <a:pPr lvl="1"/>
            <a:r>
              <a:rPr lang="en-US" sz="2100" dirty="0"/>
              <a:t>Low Crude Fiber</a:t>
            </a:r>
          </a:p>
          <a:p>
            <a:pPr lvl="1"/>
            <a:r>
              <a:rPr lang="en-US" sz="2100" dirty="0"/>
              <a:t>TDN 80-82%</a:t>
            </a:r>
          </a:p>
          <a:p>
            <a:r>
              <a:rPr lang="en-US" sz="2500" dirty="0"/>
              <a:t>The quality of local corn varies depend on post-harvest handling and storage</a:t>
            </a:r>
          </a:p>
        </p:txBody>
      </p:sp>
      <p:pic>
        <p:nvPicPr>
          <p:cNvPr id="6" name="Picture 4" descr="thanksgiving-day-corn">
            <a:extLst>
              <a:ext uri="{FF2B5EF4-FFF2-40B4-BE49-F238E27FC236}">
                <a16:creationId xmlns:a16="http://schemas.microsoft.com/office/drawing/2014/main" id="{704D1948-213A-AF4B-87D4-52DD40F87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2156" t="4143" r="30475" b="12309"/>
          <a:stretch>
            <a:fillRect/>
          </a:stretch>
        </p:blipFill>
        <p:spPr bwMode="auto">
          <a:xfrm>
            <a:off x="353244" y="1484784"/>
            <a:ext cx="3456384" cy="45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4006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4A37C16-F73D-D841-8CDA-EBFDD0409D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2"/>
          <a:stretch/>
        </p:blipFill>
        <p:spPr>
          <a:xfrm>
            <a:off x="-41096" y="2373330"/>
            <a:ext cx="1522058" cy="16849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5CAB15-5952-4347-B77B-6624523D3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indent="-447675" algn="ctr"/>
            <a:r>
              <a:rPr lang="en-US" sz="3800" dirty="0"/>
              <a:t>Dairy Cattle Milk vs Goat Milk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92957-2D33-1846-9A41-A33B7B3E2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8238" y="1353266"/>
            <a:ext cx="3256908" cy="4112585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n-ID" sz="2000" b="1" dirty="0">
                <a:solidFill>
                  <a:srgbClr val="00BB56"/>
                </a:solidFill>
              </a:rPr>
              <a:t>Goat milk </a:t>
            </a:r>
            <a:r>
              <a:rPr lang="en-ID" sz="2000" dirty="0"/>
              <a:t>is used for drinking, cooking and baking. It is used to make cheese, butter, ice cream, yogurt and other products  </a:t>
            </a:r>
          </a:p>
          <a:p>
            <a:pPr marL="0" indent="0" algn="r">
              <a:buNone/>
            </a:pPr>
            <a:r>
              <a:rPr lang="en-US" sz="2000" b="1" dirty="0">
                <a:solidFill>
                  <a:srgbClr val="12BB21"/>
                </a:solidFill>
              </a:rPr>
              <a:t>Lactose content is lower. </a:t>
            </a:r>
            <a:r>
              <a:rPr lang="en-US" sz="2000" dirty="0"/>
              <a:t>Goat milk is suitable for </a:t>
            </a:r>
            <a:r>
              <a:rPr lang="en-US" sz="2000" b="1" dirty="0">
                <a:solidFill>
                  <a:srgbClr val="FF0000"/>
                </a:solidFill>
              </a:rPr>
              <a:t>lactose intolerances.  </a:t>
            </a:r>
          </a:p>
          <a:p>
            <a:pPr marL="0" indent="0" algn="r">
              <a:buNone/>
            </a:pPr>
            <a:r>
              <a:rPr lang="en-US" sz="2000" dirty="0"/>
              <a:t>Goat milk cheese contain </a:t>
            </a:r>
            <a:r>
              <a:rPr lang="en-US" sz="2000" b="1" dirty="0">
                <a:solidFill>
                  <a:srgbClr val="FF0000"/>
                </a:solidFill>
              </a:rPr>
              <a:t>less cholesterol</a:t>
            </a:r>
            <a:r>
              <a:rPr lang="en-US" sz="2000" dirty="0"/>
              <a:t> than cow milk cheese</a:t>
            </a:r>
          </a:p>
          <a:p>
            <a:pPr marL="0" indent="0" algn="r">
              <a:buNone/>
            </a:pPr>
            <a:r>
              <a:rPr lang="en-US" sz="2000" dirty="0"/>
              <a:t>Goat milk is more </a:t>
            </a:r>
            <a:r>
              <a:rPr lang="en-US" sz="2000" b="1" dirty="0">
                <a:solidFill>
                  <a:srgbClr val="FF0000"/>
                </a:solidFill>
              </a:rPr>
              <a:t>easily digested than cows milk</a:t>
            </a:r>
            <a:r>
              <a:rPr lang="en-US" sz="2000" dirty="0"/>
              <a:t>, it’s molecules are smaller and more easily absorbed into the digestive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F1BA3A-3F2D-F24C-9933-D10D4AC4F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793740C5-7DC0-CD45-84F2-C330F379AC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4688276"/>
              </p:ext>
            </p:extLst>
          </p:nvPr>
        </p:nvGraphicFramePr>
        <p:xfrm>
          <a:off x="4458984" y="2568495"/>
          <a:ext cx="4541179" cy="246888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015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23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4214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Milk</a:t>
                      </a:r>
                      <a:r>
                        <a:rPr lang="en-US" baseline="0"/>
                        <a:t> Composition</a:t>
                      </a:r>
                    </a:p>
                    <a:p>
                      <a:pPr algn="ctr"/>
                      <a:r>
                        <a:rPr lang="en-US" baseline="0"/>
                        <a:t>(%) </a:t>
                      </a:r>
                    </a:p>
                  </a:txBody>
                  <a:tcPr anchor="ctr">
                    <a:solidFill>
                      <a:srgbClr val="12BB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Cow</a:t>
                      </a:r>
                      <a:endParaRPr lang="en-US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12BB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Goat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12BB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853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Protein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3.1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853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Fat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3.9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3.5</a:t>
                      </a:r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853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Carbohydrates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4.8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4.4</a:t>
                      </a:r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853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Sugars (lactose)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4.8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4.4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979">
                <a:tc>
                  <a:txBody>
                    <a:bodyPr/>
                    <a:lstStyle/>
                    <a:p>
                      <a:pPr algn="l"/>
                      <a:r>
                        <a:rPr lang="en-US" b="0" dirty="0"/>
                        <a:t>Cholesterol* (mg)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30.5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17.5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E76A243-D2AB-334A-8DBB-9CFEDF8CD1EC}"/>
              </a:ext>
            </a:extLst>
          </p:cNvPr>
          <p:cNvSpPr txBox="1"/>
          <p:nvPr/>
        </p:nvSpPr>
        <p:spPr>
          <a:xfrm>
            <a:off x="4382478" y="1933648"/>
            <a:ext cx="46941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/>
              <a:t>Composition of Cow Milk and Goat Milk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BFF5D2-3064-7145-9C82-0416B2E67BEF}"/>
              </a:ext>
            </a:extLst>
          </p:cNvPr>
          <p:cNvSpPr txBox="1"/>
          <p:nvPr/>
        </p:nvSpPr>
        <p:spPr>
          <a:xfrm>
            <a:off x="4458984" y="5037375"/>
            <a:ext cx="46941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* Goat milk cheese </a:t>
            </a:r>
          </a:p>
        </p:txBody>
      </p:sp>
    </p:spTree>
    <p:extLst>
      <p:ext uri="{BB962C8B-B14F-4D97-AF65-F5344CB8AC3E}">
        <p14:creationId xmlns:p14="http://schemas.microsoft.com/office/powerpoint/2010/main" val="13154705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EE5168-5558-9346-B6C8-F11183605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Rice Bran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4898A484-50E0-E24B-8D9B-AD3B1B648210}"/>
              </a:ext>
            </a:extLst>
          </p:cNvPr>
          <p:cNvSpPr txBox="1">
            <a:spLocks noChangeArrowheads="1"/>
          </p:cNvSpPr>
          <p:nvPr/>
        </p:nvSpPr>
        <p:spPr>
          <a:xfrm>
            <a:off x="467544" y="1299221"/>
            <a:ext cx="51054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457200" indent="-4572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q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80000"/>
              <a:buFont typeface="Wingdings" pitchFamily="2" charset="2"/>
              <a:buChar char="q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SzPct val="80000"/>
              <a:buFont typeface="Wingdings" pitchFamily="2" charset="2"/>
              <a:buChar char="q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4"/>
              </a:buClr>
              <a:buSzPct val="80000"/>
              <a:buFont typeface="Wingdings" pitchFamily="2" charset="2"/>
              <a:buChar char="q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5"/>
              </a:buClr>
              <a:buSzPct val="80000"/>
              <a:buFont typeface="Wingdings" pitchFamily="2" charset="2"/>
              <a:buChar char="q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indent="-457200" algn="l" defTabSz="914400" rtl="0" eaLnBrk="1" latinLnBrk="0" hangingPunct="1">
              <a:spcBef>
                <a:spcPts val="1200"/>
              </a:spcBef>
              <a:buClr>
                <a:schemeClr val="accent6"/>
              </a:buClr>
              <a:buSzPct val="90000"/>
              <a:buFont typeface="Wingdings" pitchFamily="2" charset="2"/>
              <a:buChar char="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indent="-457200" algn="l" defTabSz="914400" rtl="0" eaLnBrk="1" latinLnBrk="0" hangingPunct="1">
              <a:spcBef>
                <a:spcPts val="1200"/>
              </a:spcBef>
              <a:buClr>
                <a:schemeClr val="accent1"/>
              </a:buClr>
              <a:buSzPct val="70000"/>
              <a:buFont typeface="Wingdings" pitchFamily="2" charset="2"/>
              <a:buChar char="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57200" algn="l" defTabSz="914400" rtl="0" eaLnBrk="1" latinLnBrk="0" hangingPunct="1">
              <a:spcBef>
                <a:spcPts val="1200"/>
              </a:spcBef>
              <a:buClr>
                <a:schemeClr val="accent3"/>
              </a:buClr>
              <a:buFont typeface="Courier New" pitchFamily="49" charset="0"/>
              <a:buChar char="o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indent="-457200" algn="l" defTabSz="914400" rtl="0" eaLnBrk="1" latinLnBrk="0" hangingPunct="1">
              <a:spcBef>
                <a:spcPts val="12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500"/>
              <a:t>Rice bran is rice mill waste</a:t>
            </a:r>
          </a:p>
          <a:p>
            <a:pPr>
              <a:lnSpc>
                <a:spcPct val="90000"/>
              </a:lnSpc>
            </a:pPr>
            <a:r>
              <a:rPr lang="en-US" sz="2500"/>
              <a:t>As energy source for ruminant</a:t>
            </a:r>
          </a:p>
          <a:p>
            <a:pPr>
              <a:lnSpc>
                <a:spcPct val="90000"/>
              </a:lnSpc>
            </a:pPr>
            <a:r>
              <a:rPr lang="en-US" sz="2500"/>
              <a:t>Water content of 10-14%</a:t>
            </a:r>
          </a:p>
          <a:p>
            <a:pPr>
              <a:lnSpc>
                <a:spcPct val="90000"/>
              </a:lnSpc>
            </a:pPr>
            <a:r>
              <a:rPr lang="en-US" sz="2500"/>
              <a:t>The quality varies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Water 10-14%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Crude Protein 10-12%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TDN 65%</a:t>
            </a:r>
          </a:p>
          <a:p>
            <a:pPr lvl="1">
              <a:lnSpc>
                <a:spcPct val="90000"/>
              </a:lnSpc>
            </a:pPr>
            <a:r>
              <a:rPr lang="en-US" sz="2500"/>
              <a:t>EM 2700-2900 kcal/kg</a:t>
            </a:r>
          </a:p>
          <a:p>
            <a:pPr>
              <a:lnSpc>
                <a:spcPct val="90000"/>
              </a:lnSpc>
            </a:pPr>
            <a:r>
              <a:rPr lang="en-US" sz="2500"/>
              <a:t>Used in ruminant 40% and in poultry 10-20%</a:t>
            </a:r>
          </a:p>
          <a:p>
            <a:pPr>
              <a:lnSpc>
                <a:spcPct val="90000"/>
              </a:lnSpc>
            </a:pPr>
            <a:r>
              <a:rPr lang="en-US" sz="2500"/>
              <a:t>Problems: 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High CF, easy to rancidity, high </a:t>
            </a:r>
            <a:r>
              <a:rPr lang="en-US" sz="2200" err="1"/>
              <a:t>pytate</a:t>
            </a:r>
            <a:r>
              <a:rPr lang="en-US" sz="2200"/>
              <a:t> acid and often mixed husks or limestone</a:t>
            </a: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7D00FAD0-EBBB-9B46-AE1D-5B47890CC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1700" y="1083130"/>
            <a:ext cx="2836525" cy="513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6865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60BA0F-5CD5-1044-9B32-4EAB2AA76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/>
              <a:t>Wheat Pollard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9233BC3-A105-A340-B97C-FF09F45EB093}"/>
              </a:ext>
            </a:extLst>
          </p:cNvPr>
          <p:cNvSpPr txBox="1">
            <a:spLocks noChangeArrowheads="1"/>
          </p:cNvSpPr>
          <p:nvPr/>
        </p:nvSpPr>
        <p:spPr>
          <a:xfrm>
            <a:off x="381000" y="1400076"/>
            <a:ext cx="44704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q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80000"/>
              <a:buFont typeface="Wingdings" pitchFamily="2" charset="2"/>
              <a:buChar char="q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SzPct val="80000"/>
              <a:buFont typeface="Wingdings" pitchFamily="2" charset="2"/>
              <a:buChar char="q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4"/>
              </a:buClr>
              <a:buSzPct val="80000"/>
              <a:buFont typeface="Wingdings" pitchFamily="2" charset="2"/>
              <a:buChar char="q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5"/>
              </a:buClr>
              <a:buSzPct val="80000"/>
              <a:buFont typeface="Wingdings" pitchFamily="2" charset="2"/>
              <a:buChar char="q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indent="-457200" algn="l" defTabSz="914400" rtl="0" eaLnBrk="1" latinLnBrk="0" hangingPunct="1">
              <a:spcBef>
                <a:spcPts val="1200"/>
              </a:spcBef>
              <a:buClr>
                <a:schemeClr val="accent6"/>
              </a:buClr>
              <a:buSzPct val="90000"/>
              <a:buFont typeface="Wingdings" pitchFamily="2" charset="2"/>
              <a:buChar char="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indent="-457200" algn="l" defTabSz="914400" rtl="0" eaLnBrk="1" latinLnBrk="0" hangingPunct="1">
              <a:spcBef>
                <a:spcPts val="1200"/>
              </a:spcBef>
              <a:buClr>
                <a:schemeClr val="accent1"/>
              </a:buClr>
              <a:buSzPct val="70000"/>
              <a:buFont typeface="Wingdings" pitchFamily="2" charset="2"/>
              <a:buChar char="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57200" algn="l" defTabSz="914400" rtl="0" eaLnBrk="1" latinLnBrk="0" hangingPunct="1">
              <a:spcBef>
                <a:spcPts val="1200"/>
              </a:spcBef>
              <a:buClr>
                <a:schemeClr val="accent3"/>
              </a:buClr>
              <a:buFont typeface="Courier New" pitchFamily="49" charset="0"/>
              <a:buChar char="o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indent="-457200" algn="l" defTabSz="914400" rtl="0" eaLnBrk="1" latinLnBrk="0" hangingPunct="1">
              <a:spcBef>
                <a:spcPts val="12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500"/>
              <a:t>Pollard is byproduct of milling wheat</a:t>
            </a:r>
          </a:p>
          <a:p>
            <a:pPr>
              <a:lnSpc>
                <a:spcPct val="90000"/>
              </a:lnSpc>
            </a:pPr>
            <a:r>
              <a:rPr lang="en-US" sz="2500"/>
              <a:t>Used as energy source for ruminant</a:t>
            </a:r>
          </a:p>
          <a:p>
            <a:pPr>
              <a:lnSpc>
                <a:spcPct val="90000"/>
              </a:lnSpc>
            </a:pPr>
            <a:r>
              <a:rPr lang="en-US" sz="2500"/>
              <a:t>The quality of pollard is relative stable: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Water content 10-12 %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Crude Protein </a:t>
            </a:r>
            <a:r>
              <a:rPr lang="en-US" sz="2500"/>
              <a:t>14%</a:t>
            </a:r>
          </a:p>
          <a:p>
            <a:pPr lvl="1">
              <a:lnSpc>
                <a:spcPct val="90000"/>
              </a:lnSpc>
            </a:pPr>
            <a:r>
              <a:rPr lang="en-US" sz="2500"/>
              <a:t>TDN 68%</a:t>
            </a:r>
          </a:p>
          <a:p>
            <a:pPr lvl="1">
              <a:lnSpc>
                <a:spcPct val="90000"/>
              </a:lnSpc>
            </a:pPr>
            <a:r>
              <a:rPr lang="en-US" sz="2500"/>
              <a:t>ME 2100-2200 kcal kg</a:t>
            </a:r>
          </a:p>
          <a:p>
            <a:pPr>
              <a:lnSpc>
                <a:spcPct val="90000"/>
              </a:lnSpc>
            </a:pPr>
            <a:r>
              <a:rPr lang="en-US" sz="2500"/>
              <a:t>Constraints Crude Fiber 13 %</a:t>
            </a:r>
          </a:p>
        </p:txBody>
      </p:sp>
      <p:pic>
        <p:nvPicPr>
          <p:cNvPr id="8" name="Picture 4" descr="24wheat-bran">
            <a:extLst>
              <a:ext uri="{FF2B5EF4-FFF2-40B4-BE49-F238E27FC236}">
                <a16:creationId xmlns:a16="http://schemas.microsoft.com/office/drawing/2014/main" id="{3ACAAF6C-B6EA-6E44-848F-C3B06CB40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8488" y="1539775"/>
            <a:ext cx="3996243" cy="3845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04970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4364EC0-6F47-D64E-96DF-F26CB1FA2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/>
              <a:t>Cassava Waste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CC7994A1-8F7F-9149-9440-1341689483CE}"/>
              </a:ext>
            </a:extLst>
          </p:cNvPr>
          <p:cNvSpPr txBox="1">
            <a:spLocks noChangeArrowheads="1"/>
          </p:cNvSpPr>
          <p:nvPr/>
        </p:nvSpPr>
        <p:spPr>
          <a:xfrm>
            <a:off x="432470" y="1370484"/>
            <a:ext cx="444433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q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80000"/>
              <a:buFont typeface="Wingdings" pitchFamily="2" charset="2"/>
              <a:buChar char="q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SzPct val="80000"/>
              <a:buFont typeface="Wingdings" pitchFamily="2" charset="2"/>
              <a:buChar char="q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4"/>
              </a:buClr>
              <a:buSzPct val="80000"/>
              <a:buFont typeface="Wingdings" pitchFamily="2" charset="2"/>
              <a:buChar char="q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5"/>
              </a:buClr>
              <a:buSzPct val="80000"/>
              <a:buFont typeface="Wingdings" pitchFamily="2" charset="2"/>
              <a:buChar char="q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indent="-457200" algn="l" defTabSz="914400" rtl="0" eaLnBrk="1" latinLnBrk="0" hangingPunct="1">
              <a:spcBef>
                <a:spcPts val="1200"/>
              </a:spcBef>
              <a:buClr>
                <a:schemeClr val="accent6"/>
              </a:buClr>
              <a:buSzPct val="90000"/>
              <a:buFont typeface="Wingdings" pitchFamily="2" charset="2"/>
              <a:buChar char="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indent="-457200" algn="l" defTabSz="914400" rtl="0" eaLnBrk="1" latinLnBrk="0" hangingPunct="1">
              <a:spcBef>
                <a:spcPts val="1200"/>
              </a:spcBef>
              <a:buClr>
                <a:schemeClr val="accent1"/>
              </a:buClr>
              <a:buSzPct val="70000"/>
              <a:buFont typeface="Wingdings" pitchFamily="2" charset="2"/>
              <a:buChar char="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57200" algn="l" defTabSz="914400" rtl="0" eaLnBrk="1" latinLnBrk="0" hangingPunct="1">
              <a:spcBef>
                <a:spcPts val="1200"/>
              </a:spcBef>
              <a:buClr>
                <a:schemeClr val="accent3"/>
              </a:buClr>
              <a:buFont typeface="Courier New" pitchFamily="49" charset="0"/>
              <a:buChar char="o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indent="-457200" algn="l" defTabSz="914400" rtl="0" eaLnBrk="1" latinLnBrk="0" hangingPunct="1">
              <a:spcBef>
                <a:spcPts val="12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/>
              <a:t>Cassava waste is byproduct from tapioca industry</a:t>
            </a:r>
          </a:p>
          <a:p>
            <a:pPr>
              <a:lnSpc>
                <a:spcPct val="90000"/>
              </a:lnSpc>
            </a:pPr>
            <a:r>
              <a:rPr lang="en-US" sz="2400"/>
              <a:t>Used as energy sources</a:t>
            </a:r>
          </a:p>
          <a:p>
            <a:pPr>
              <a:lnSpc>
                <a:spcPct val="90000"/>
              </a:lnSpc>
            </a:pPr>
            <a:r>
              <a:rPr lang="en-US" sz="2400"/>
              <a:t>Nutrition content:</a:t>
            </a:r>
          </a:p>
          <a:p>
            <a:pPr lvl="1">
              <a:lnSpc>
                <a:spcPct val="90000"/>
              </a:lnSpc>
            </a:pPr>
            <a:r>
              <a:rPr lang="en-US" sz="2100"/>
              <a:t>Low Crude Protein 1.8-2%</a:t>
            </a:r>
          </a:p>
          <a:p>
            <a:pPr lvl="1">
              <a:lnSpc>
                <a:spcPct val="90000"/>
              </a:lnSpc>
            </a:pPr>
            <a:r>
              <a:rPr lang="en-US" sz="2100"/>
              <a:t>High energy TDN 78.9%</a:t>
            </a:r>
          </a:p>
          <a:p>
            <a:pPr>
              <a:lnSpc>
                <a:spcPct val="90000"/>
              </a:lnSpc>
            </a:pPr>
            <a:r>
              <a:rPr lang="en-US" sz="2400"/>
              <a:t>Contains HCN (but lower than cassava)</a:t>
            </a:r>
          </a:p>
          <a:p>
            <a:pPr>
              <a:lnSpc>
                <a:spcPct val="90000"/>
              </a:lnSpc>
            </a:pPr>
            <a:r>
              <a:rPr lang="en-US" sz="2400"/>
              <a:t>In ruminant rations used up to 40%</a:t>
            </a:r>
          </a:p>
        </p:txBody>
      </p:sp>
      <p:pic>
        <p:nvPicPr>
          <p:cNvPr id="8" name="Picture 4" descr="Onggok">
            <a:extLst>
              <a:ext uri="{FF2B5EF4-FFF2-40B4-BE49-F238E27FC236}">
                <a16:creationId xmlns:a16="http://schemas.microsoft.com/office/drawing/2014/main" id="{1FE628FA-706E-E743-BAC3-BF6A881A3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8780" y="1603400"/>
            <a:ext cx="4076666" cy="30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57799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3680C59-2458-D94A-BA33-962FBCBA6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/>
              <a:t>Molasses</a:t>
            </a:r>
          </a:p>
        </p:txBody>
      </p:sp>
      <p:pic>
        <p:nvPicPr>
          <p:cNvPr id="8" name="Picture 2" descr="Hasil gambar untuk molases">
            <a:extLst>
              <a:ext uri="{FF2B5EF4-FFF2-40B4-BE49-F238E27FC236}">
                <a16:creationId xmlns:a16="http://schemas.microsoft.com/office/drawing/2014/main" id="{6C6116AE-7974-354A-B509-0289BC824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128" y="1497732"/>
            <a:ext cx="3861668" cy="386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D1DB63F4-8AC6-CC42-AD93-0E63DC52522A}"/>
              </a:ext>
            </a:extLst>
          </p:cNvPr>
          <p:cNvSpPr txBox="1">
            <a:spLocks noChangeArrowheads="1"/>
          </p:cNvSpPr>
          <p:nvPr/>
        </p:nvSpPr>
        <p:spPr>
          <a:xfrm>
            <a:off x="432470" y="1370484"/>
            <a:ext cx="444433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q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80000"/>
              <a:buFont typeface="Wingdings" pitchFamily="2" charset="2"/>
              <a:buChar char="q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SzPct val="80000"/>
              <a:buFont typeface="Wingdings" pitchFamily="2" charset="2"/>
              <a:buChar char="q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4"/>
              </a:buClr>
              <a:buSzPct val="80000"/>
              <a:buFont typeface="Wingdings" pitchFamily="2" charset="2"/>
              <a:buChar char="q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5"/>
              </a:buClr>
              <a:buSzPct val="80000"/>
              <a:buFont typeface="Wingdings" pitchFamily="2" charset="2"/>
              <a:buChar char="q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indent="-457200" algn="l" defTabSz="914400" rtl="0" eaLnBrk="1" latinLnBrk="0" hangingPunct="1">
              <a:spcBef>
                <a:spcPts val="1200"/>
              </a:spcBef>
              <a:buClr>
                <a:schemeClr val="accent6"/>
              </a:buClr>
              <a:buSzPct val="90000"/>
              <a:buFont typeface="Wingdings" pitchFamily="2" charset="2"/>
              <a:buChar char="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indent="-457200" algn="l" defTabSz="914400" rtl="0" eaLnBrk="1" latinLnBrk="0" hangingPunct="1">
              <a:spcBef>
                <a:spcPts val="1200"/>
              </a:spcBef>
              <a:buClr>
                <a:schemeClr val="accent1"/>
              </a:buClr>
              <a:buSzPct val="70000"/>
              <a:buFont typeface="Wingdings" pitchFamily="2" charset="2"/>
              <a:buChar char="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57200" algn="l" defTabSz="914400" rtl="0" eaLnBrk="1" latinLnBrk="0" hangingPunct="1">
              <a:spcBef>
                <a:spcPts val="1200"/>
              </a:spcBef>
              <a:buClr>
                <a:schemeClr val="accent3"/>
              </a:buClr>
              <a:buFont typeface="Courier New" pitchFamily="49" charset="0"/>
              <a:buChar char="o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indent="-457200" algn="l" defTabSz="914400" rtl="0" eaLnBrk="1" latinLnBrk="0" hangingPunct="1">
              <a:spcBef>
                <a:spcPts val="12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/>
              <a:t>Molasses is a byproduct from sugar mill</a:t>
            </a:r>
          </a:p>
          <a:p>
            <a:pPr>
              <a:lnSpc>
                <a:spcPct val="90000"/>
              </a:lnSpc>
            </a:pPr>
            <a:r>
              <a:rPr lang="en-US" sz="2400"/>
              <a:t>Has high palatability, both for ruminants and poultry.</a:t>
            </a:r>
          </a:p>
          <a:p>
            <a:pPr>
              <a:lnSpc>
                <a:spcPct val="90000"/>
              </a:lnSpc>
            </a:pPr>
            <a:r>
              <a:rPr lang="en-US" sz="2400"/>
              <a:t>High carbohydrate content (48-60% in the form of sugar).</a:t>
            </a:r>
          </a:p>
          <a:p>
            <a:pPr>
              <a:lnSpc>
                <a:spcPct val="90000"/>
              </a:lnSpc>
            </a:pPr>
            <a:r>
              <a:rPr lang="en-US" sz="2400"/>
              <a:t>Have a good mineral content.</a:t>
            </a:r>
          </a:p>
          <a:p>
            <a:pPr>
              <a:lnSpc>
                <a:spcPct val="90000"/>
              </a:lnSpc>
            </a:pPr>
            <a:r>
              <a:rPr lang="en-US" sz="2400"/>
              <a:t>An important ingredient for the manufacture of mineral blocks.</a:t>
            </a:r>
          </a:p>
          <a:p>
            <a:pPr>
              <a:lnSpc>
                <a:spcPct val="90000"/>
              </a:lnSpc>
            </a:pPr>
            <a:r>
              <a:rPr lang="en-US" sz="2400"/>
              <a:t>Its use in ruminant ration 15%</a:t>
            </a:r>
          </a:p>
        </p:txBody>
      </p:sp>
    </p:spTree>
    <p:extLst>
      <p:ext uri="{BB962C8B-B14F-4D97-AF65-F5344CB8AC3E}">
        <p14:creationId xmlns:p14="http://schemas.microsoft.com/office/powerpoint/2010/main" val="31643026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876B79-E450-5840-AF95-19BF08A44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/>
              <a:t>Crude Palm Oil (CPO)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A173AC43-0D20-E54C-B6E9-2C456A413252}"/>
              </a:ext>
            </a:extLst>
          </p:cNvPr>
          <p:cNvSpPr txBox="1">
            <a:spLocks noChangeArrowheads="1"/>
          </p:cNvSpPr>
          <p:nvPr/>
        </p:nvSpPr>
        <p:spPr>
          <a:xfrm>
            <a:off x="755577" y="1412776"/>
            <a:ext cx="396044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q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80000"/>
              <a:buFont typeface="Wingdings" pitchFamily="2" charset="2"/>
              <a:buChar char="q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SzPct val="80000"/>
              <a:buFont typeface="Wingdings" pitchFamily="2" charset="2"/>
              <a:buChar char="q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4"/>
              </a:buClr>
              <a:buSzPct val="80000"/>
              <a:buFont typeface="Wingdings" pitchFamily="2" charset="2"/>
              <a:buChar char="q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5"/>
              </a:buClr>
              <a:buSzPct val="80000"/>
              <a:buFont typeface="Wingdings" pitchFamily="2" charset="2"/>
              <a:buChar char="q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indent="-457200" algn="l" defTabSz="914400" rtl="0" eaLnBrk="1" latinLnBrk="0" hangingPunct="1">
              <a:spcBef>
                <a:spcPts val="1200"/>
              </a:spcBef>
              <a:buClr>
                <a:schemeClr val="accent6"/>
              </a:buClr>
              <a:buSzPct val="90000"/>
              <a:buFont typeface="Wingdings" pitchFamily="2" charset="2"/>
              <a:buChar char="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indent="-457200" algn="l" defTabSz="914400" rtl="0" eaLnBrk="1" latinLnBrk="0" hangingPunct="1">
              <a:spcBef>
                <a:spcPts val="1200"/>
              </a:spcBef>
              <a:buClr>
                <a:schemeClr val="accent1"/>
              </a:buClr>
              <a:buSzPct val="70000"/>
              <a:buFont typeface="Wingdings" pitchFamily="2" charset="2"/>
              <a:buChar char="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57200" algn="l" defTabSz="914400" rtl="0" eaLnBrk="1" latinLnBrk="0" hangingPunct="1">
              <a:spcBef>
                <a:spcPts val="1200"/>
              </a:spcBef>
              <a:buClr>
                <a:schemeClr val="accent3"/>
              </a:buClr>
              <a:buFont typeface="Courier New" pitchFamily="49" charset="0"/>
              <a:buChar char="o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indent="-457200" algn="l" defTabSz="914400" rtl="0" eaLnBrk="1" latinLnBrk="0" hangingPunct="1">
              <a:spcBef>
                <a:spcPts val="12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CPO is main products of palm oil industry</a:t>
            </a:r>
          </a:p>
          <a:p>
            <a:r>
              <a:rPr lang="en-US" sz="2400" dirty="0"/>
              <a:t>As energy sources</a:t>
            </a:r>
          </a:p>
          <a:p>
            <a:r>
              <a:rPr lang="en-US" sz="2400" dirty="0"/>
              <a:t>Nutrient content:</a:t>
            </a:r>
          </a:p>
          <a:p>
            <a:pPr lvl="1"/>
            <a:r>
              <a:rPr lang="en-US" sz="2100" dirty="0"/>
              <a:t>Water content of 1-2 %</a:t>
            </a:r>
          </a:p>
          <a:p>
            <a:pPr lvl="1"/>
            <a:r>
              <a:rPr lang="en-US" sz="2100" dirty="0"/>
              <a:t>EM 7800-8000 kcal/kg</a:t>
            </a:r>
          </a:p>
          <a:p>
            <a:r>
              <a:rPr lang="en-US" sz="2400" dirty="0"/>
              <a:t>In Poultry used up to 5 %</a:t>
            </a:r>
          </a:p>
          <a:p>
            <a:r>
              <a:rPr lang="en-US" sz="2400" dirty="0"/>
              <a:t>Improving the palatability of the ration</a:t>
            </a:r>
          </a:p>
          <a:p>
            <a:r>
              <a:rPr lang="en-US" sz="2400" b="1" dirty="0">
                <a:solidFill>
                  <a:srgbClr val="00BB56"/>
                </a:solidFill>
              </a:rPr>
              <a:t>Low heat increment</a:t>
            </a:r>
          </a:p>
        </p:txBody>
      </p:sp>
      <p:pic>
        <p:nvPicPr>
          <p:cNvPr id="9" name="Picture 2" descr="Hasil gambar untuk CPO">
            <a:extLst>
              <a:ext uri="{FF2B5EF4-FFF2-40B4-BE49-F238E27FC236}">
                <a16:creationId xmlns:a16="http://schemas.microsoft.com/office/drawing/2014/main" id="{95C070AA-82CA-654C-83BE-9B4043F94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89085"/>
            <a:ext cx="4355976" cy="326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5174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20115" y="1268884"/>
            <a:ext cx="4608512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q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80000"/>
              <a:buFont typeface="Wingdings" pitchFamily="2" charset="2"/>
              <a:buChar char="q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SzPct val="80000"/>
              <a:buFont typeface="Wingdings" pitchFamily="2" charset="2"/>
              <a:buChar char="q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4"/>
              </a:buClr>
              <a:buSzPct val="80000"/>
              <a:buFont typeface="Wingdings" pitchFamily="2" charset="2"/>
              <a:buChar char="q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5"/>
              </a:buClr>
              <a:buSzPct val="80000"/>
              <a:buFont typeface="Wingdings" pitchFamily="2" charset="2"/>
              <a:buChar char="q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indent="-457200" algn="l" defTabSz="914400" rtl="0" eaLnBrk="1" latinLnBrk="0" hangingPunct="1">
              <a:spcBef>
                <a:spcPts val="1200"/>
              </a:spcBef>
              <a:buClr>
                <a:schemeClr val="accent6"/>
              </a:buClr>
              <a:buSzPct val="90000"/>
              <a:buFont typeface="Wingdings" pitchFamily="2" charset="2"/>
              <a:buChar char="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indent="-457200" algn="l" defTabSz="914400" rtl="0" eaLnBrk="1" latinLnBrk="0" hangingPunct="1">
              <a:spcBef>
                <a:spcPts val="1200"/>
              </a:spcBef>
              <a:buClr>
                <a:schemeClr val="accent1"/>
              </a:buClr>
              <a:buSzPct val="70000"/>
              <a:buFont typeface="Wingdings" pitchFamily="2" charset="2"/>
              <a:buChar char="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57200" algn="l" defTabSz="914400" rtl="0" eaLnBrk="1" latinLnBrk="0" hangingPunct="1">
              <a:spcBef>
                <a:spcPts val="1200"/>
              </a:spcBef>
              <a:buClr>
                <a:schemeClr val="accent3"/>
              </a:buClr>
              <a:buFont typeface="Courier New" pitchFamily="49" charset="0"/>
              <a:buChar char="o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indent="-457200" algn="l" defTabSz="914400" rtl="0" eaLnBrk="1" latinLnBrk="0" hangingPunct="1">
              <a:spcBef>
                <a:spcPts val="12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/>
              <a:t>SBM is a byproduct from processing soybean oil</a:t>
            </a:r>
          </a:p>
          <a:p>
            <a:r>
              <a:rPr lang="en-US" sz="2500"/>
              <a:t>As protein sources, has complete amino acids</a:t>
            </a:r>
          </a:p>
          <a:p>
            <a:r>
              <a:rPr lang="en-US" sz="2500"/>
              <a:t>Nutrient content:</a:t>
            </a:r>
          </a:p>
          <a:p>
            <a:pPr lvl="1"/>
            <a:r>
              <a:rPr lang="en-US" sz="2200"/>
              <a:t>Water content of 10-11%</a:t>
            </a:r>
          </a:p>
          <a:p>
            <a:pPr lvl="1"/>
            <a:r>
              <a:rPr lang="en-US" sz="2500"/>
              <a:t>Crude protein 49-52%</a:t>
            </a:r>
          </a:p>
          <a:p>
            <a:pPr lvl="1"/>
            <a:r>
              <a:rPr lang="en-US" sz="2500"/>
              <a:t>TDN</a:t>
            </a:r>
          </a:p>
          <a:p>
            <a:pPr lvl="1"/>
            <a:r>
              <a:rPr lang="en-US" sz="2500"/>
              <a:t>EM 2800-2900 kcal/kg</a:t>
            </a:r>
          </a:p>
          <a:p>
            <a:r>
              <a:rPr lang="en-US" sz="2500"/>
              <a:t>Limitation: trypsin inhibitor</a:t>
            </a:r>
          </a:p>
        </p:txBody>
      </p:sp>
      <p:pic>
        <p:nvPicPr>
          <p:cNvPr id="6" name="Picture 2" descr="Hasil gambar untuk soybean m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95" y="1663700"/>
            <a:ext cx="4378306" cy="311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CC731EF-4D92-3F42-85A4-D34D4FB22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/>
              <a:t>Soybean Meal (SBM)</a:t>
            </a:r>
          </a:p>
        </p:txBody>
      </p:sp>
    </p:spTree>
    <p:extLst>
      <p:ext uri="{BB962C8B-B14F-4D97-AF65-F5344CB8AC3E}">
        <p14:creationId xmlns:p14="http://schemas.microsoft.com/office/powerpoint/2010/main" val="9446486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44500" y="1562100"/>
            <a:ext cx="47117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q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80000"/>
              <a:buFont typeface="Wingdings" pitchFamily="2" charset="2"/>
              <a:buChar char="q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SzPct val="80000"/>
              <a:buFont typeface="Wingdings" pitchFamily="2" charset="2"/>
              <a:buChar char="q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4"/>
              </a:buClr>
              <a:buSzPct val="80000"/>
              <a:buFont typeface="Wingdings" pitchFamily="2" charset="2"/>
              <a:buChar char="q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5"/>
              </a:buClr>
              <a:buSzPct val="80000"/>
              <a:buFont typeface="Wingdings" pitchFamily="2" charset="2"/>
              <a:buChar char="q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indent="-457200" algn="l" defTabSz="914400" rtl="0" eaLnBrk="1" latinLnBrk="0" hangingPunct="1">
              <a:spcBef>
                <a:spcPts val="1200"/>
              </a:spcBef>
              <a:buClr>
                <a:schemeClr val="accent6"/>
              </a:buClr>
              <a:buSzPct val="90000"/>
              <a:buFont typeface="Wingdings" pitchFamily="2" charset="2"/>
              <a:buChar char="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indent="-457200" algn="l" defTabSz="914400" rtl="0" eaLnBrk="1" latinLnBrk="0" hangingPunct="1">
              <a:spcBef>
                <a:spcPts val="1200"/>
              </a:spcBef>
              <a:buClr>
                <a:schemeClr val="accent1"/>
              </a:buClr>
              <a:buSzPct val="70000"/>
              <a:buFont typeface="Wingdings" pitchFamily="2" charset="2"/>
              <a:buChar char="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57200" algn="l" defTabSz="914400" rtl="0" eaLnBrk="1" latinLnBrk="0" hangingPunct="1">
              <a:spcBef>
                <a:spcPts val="1200"/>
              </a:spcBef>
              <a:buClr>
                <a:schemeClr val="accent3"/>
              </a:buClr>
              <a:buFont typeface="Courier New" pitchFamily="49" charset="0"/>
              <a:buChar char="o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indent="-457200" algn="l" defTabSz="914400" rtl="0" eaLnBrk="1" latinLnBrk="0" hangingPunct="1">
              <a:spcBef>
                <a:spcPts val="12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/>
              <a:t>PKM or PKC is byproduct from palm oil industry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The composition of nutrients vary depending on the processing</a:t>
            </a:r>
          </a:p>
          <a:p>
            <a:pPr lvl="1">
              <a:lnSpc>
                <a:spcPct val="90000"/>
              </a:lnSpc>
            </a:pPr>
            <a:r>
              <a:rPr lang="en-US" sz="2100" dirty="0"/>
              <a:t>Crude Protein 13-17%</a:t>
            </a:r>
          </a:p>
          <a:p>
            <a:pPr lvl="1">
              <a:lnSpc>
                <a:spcPct val="90000"/>
              </a:lnSpc>
            </a:pPr>
            <a:r>
              <a:rPr lang="en-US" sz="2100" dirty="0"/>
              <a:t>TDN 68-75%</a:t>
            </a:r>
          </a:p>
          <a:p>
            <a:pPr lvl="1">
              <a:lnSpc>
                <a:spcPct val="90000"/>
              </a:lnSpc>
            </a:pPr>
            <a:r>
              <a:rPr lang="en-US" sz="2100" dirty="0"/>
              <a:t>EM 1600 kcal/kg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Fat and fiber varies.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Methionine deficiency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Used in ruminant max 25%</a:t>
            </a:r>
            <a:endParaRPr lang="el-GR" sz="2400" dirty="0">
              <a:cs typeface="Arial" charset="0"/>
            </a:endParaRPr>
          </a:p>
        </p:txBody>
      </p:sp>
      <p:pic>
        <p:nvPicPr>
          <p:cNvPr id="4" name="Picture 4" descr="Storage%20Fish%20Meal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 l="6998" r="7039" b="18756"/>
          <a:stretch>
            <a:fillRect/>
          </a:stretch>
        </p:blipFill>
        <p:spPr>
          <a:xfrm>
            <a:off x="4950169" y="1727200"/>
            <a:ext cx="4028731" cy="3187700"/>
          </a:xfrm>
          <a:prstGeom prst="rect">
            <a:avLst/>
          </a:prstGeom>
          <a:noFill/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4E2C7A68-292F-3941-B5A4-F8049FE44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/>
              <a:t>Palm Kernel Meal (PKM)</a:t>
            </a:r>
          </a:p>
        </p:txBody>
      </p:sp>
    </p:spTree>
    <p:extLst>
      <p:ext uri="{BB962C8B-B14F-4D97-AF65-F5344CB8AC3E}">
        <p14:creationId xmlns:p14="http://schemas.microsoft.com/office/powerpoint/2010/main" val="27007586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328192"/>
            <a:ext cx="48768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q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80000"/>
              <a:buFont typeface="Wingdings" pitchFamily="2" charset="2"/>
              <a:buChar char="q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SzPct val="80000"/>
              <a:buFont typeface="Wingdings" pitchFamily="2" charset="2"/>
              <a:buChar char="q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4"/>
              </a:buClr>
              <a:buSzPct val="80000"/>
              <a:buFont typeface="Wingdings" pitchFamily="2" charset="2"/>
              <a:buChar char="q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5"/>
              </a:buClr>
              <a:buSzPct val="80000"/>
              <a:buFont typeface="Wingdings" pitchFamily="2" charset="2"/>
              <a:buChar char="q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indent="-457200" algn="l" defTabSz="914400" rtl="0" eaLnBrk="1" latinLnBrk="0" hangingPunct="1">
              <a:spcBef>
                <a:spcPts val="1200"/>
              </a:spcBef>
              <a:buClr>
                <a:schemeClr val="accent6"/>
              </a:buClr>
              <a:buSzPct val="90000"/>
              <a:buFont typeface="Wingdings" pitchFamily="2" charset="2"/>
              <a:buChar char="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indent="-457200" algn="l" defTabSz="914400" rtl="0" eaLnBrk="1" latinLnBrk="0" hangingPunct="1">
              <a:spcBef>
                <a:spcPts val="1200"/>
              </a:spcBef>
              <a:buClr>
                <a:schemeClr val="accent1"/>
              </a:buClr>
              <a:buSzPct val="70000"/>
              <a:buFont typeface="Wingdings" pitchFamily="2" charset="2"/>
              <a:buChar char="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57200" algn="l" defTabSz="914400" rtl="0" eaLnBrk="1" latinLnBrk="0" hangingPunct="1">
              <a:spcBef>
                <a:spcPts val="1200"/>
              </a:spcBef>
              <a:buClr>
                <a:schemeClr val="accent3"/>
              </a:buClr>
              <a:buFont typeface="Courier New" pitchFamily="49" charset="0"/>
              <a:buChar char="o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indent="-457200" algn="l" defTabSz="914400" rtl="0" eaLnBrk="1" latinLnBrk="0" hangingPunct="1">
              <a:spcBef>
                <a:spcPts val="12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/>
              <a:t>CGM is a waste oil processing corn</a:t>
            </a:r>
          </a:p>
          <a:p>
            <a:r>
              <a:rPr lang="en-US" sz="2500"/>
              <a:t>Used as protein sources</a:t>
            </a:r>
          </a:p>
          <a:p>
            <a:r>
              <a:rPr lang="en-US" sz="2500"/>
              <a:t>Nutrient contents:</a:t>
            </a:r>
          </a:p>
          <a:p>
            <a:pPr lvl="1"/>
            <a:r>
              <a:rPr lang="en-US" sz="2200"/>
              <a:t>Water content 9-10%</a:t>
            </a:r>
          </a:p>
          <a:p>
            <a:pPr lvl="1"/>
            <a:r>
              <a:rPr lang="en-US" sz="2500"/>
              <a:t>Crude Protein 65%</a:t>
            </a:r>
          </a:p>
          <a:p>
            <a:pPr lvl="1"/>
            <a:r>
              <a:rPr lang="en-US" sz="2500"/>
              <a:t>ME 3900-4000 kcal/kg</a:t>
            </a:r>
          </a:p>
          <a:p>
            <a:r>
              <a:rPr lang="en-US" sz="2500"/>
              <a:t>Usage on poultry feed up to 8%</a:t>
            </a:r>
          </a:p>
          <a:p>
            <a:r>
              <a:rPr lang="en-US" sz="2500"/>
              <a:t>CGM Import USA</a:t>
            </a:r>
          </a:p>
        </p:txBody>
      </p:sp>
      <p:pic>
        <p:nvPicPr>
          <p:cNvPr id="4" name="Picture 4" descr="cgm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76368" y="1612900"/>
            <a:ext cx="3852290" cy="3049729"/>
          </a:xfrm>
          <a:prstGeom prst="rect">
            <a:avLst/>
          </a:prstGeom>
          <a:noFill/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E17F8945-87A6-6742-85B3-C521FB367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/>
              <a:t>Corn Gluten Meal (CGM)</a:t>
            </a:r>
          </a:p>
        </p:txBody>
      </p:sp>
    </p:spTree>
    <p:extLst>
      <p:ext uri="{BB962C8B-B14F-4D97-AF65-F5344CB8AC3E}">
        <p14:creationId xmlns:p14="http://schemas.microsoft.com/office/powerpoint/2010/main" val="16018898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8FD5C-7FCB-AD4E-8F97-919128939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3200" dirty="0"/>
              <a:t>Elephant Grass - Napier Grass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C32D2-57B1-B541-866C-C688ADDC0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50" y="1344344"/>
            <a:ext cx="3981450" cy="4948103"/>
          </a:xfrm>
        </p:spPr>
        <p:txBody>
          <a:bodyPr>
            <a:normAutofit/>
          </a:bodyPr>
          <a:lstStyle/>
          <a:p>
            <a:r>
              <a:rPr lang="en-US" sz="2500" dirty="0"/>
              <a:t>Origin from Africa middle area</a:t>
            </a:r>
          </a:p>
          <a:p>
            <a:r>
              <a:rPr lang="en-US" sz="2500" dirty="0"/>
              <a:t>Productivity is high (150 ton/ha/year)</a:t>
            </a:r>
          </a:p>
          <a:p>
            <a:r>
              <a:rPr lang="en-US" sz="2500" dirty="0"/>
              <a:t>Nutrient content:</a:t>
            </a:r>
          </a:p>
          <a:p>
            <a:pPr lvl="1"/>
            <a:r>
              <a:rPr lang="en-US" sz="2500" dirty="0"/>
              <a:t>DM 	12-18%</a:t>
            </a:r>
          </a:p>
          <a:p>
            <a:pPr lvl="1"/>
            <a:r>
              <a:rPr lang="en-US" sz="2500" dirty="0"/>
              <a:t>CP 	6-9%</a:t>
            </a:r>
          </a:p>
          <a:p>
            <a:pPr lvl="1"/>
            <a:r>
              <a:rPr lang="en-US" sz="2500" dirty="0"/>
              <a:t>CF	26-40%</a:t>
            </a:r>
          </a:p>
          <a:p>
            <a:pPr lvl="1"/>
            <a:r>
              <a:rPr lang="en-US" sz="2500" dirty="0"/>
              <a:t>TDN 	55-67%</a:t>
            </a:r>
          </a:p>
          <a:p>
            <a:r>
              <a:rPr lang="en-US" sz="2500" dirty="0"/>
              <a:t>Palatability is quite good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27236F-3B7F-4948-A377-786C74299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38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25A460-8FDC-8E44-966F-396774F38D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1"/>
          <a:stretch/>
        </p:blipFill>
        <p:spPr>
          <a:xfrm>
            <a:off x="4654193" y="1568456"/>
            <a:ext cx="4381499" cy="308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3941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AFFB3-5176-134A-A6AD-7183AD4F2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i="1" dirty="0" err="1"/>
              <a:t>Leucana</a:t>
            </a:r>
            <a:r>
              <a:rPr lang="en-US" sz="3200" i="1"/>
              <a:t> </a:t>
            </a:r>
            <a:r>
              <a:rPr lang="en-US" sz="3200" i="1" err="1"/>
              <a:t>leucocephala</a:t>
            </a:r>
            <a:r>
              <a:rPr lang="en-US" sz="3200" i="1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FD78DD-EE52-9B4C-AF40-E72C077BEB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07126"/>
            <a:ext cx="4705834" cy="3828474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E04ADC6-5EF3-6444-A0F9-0524EF2F3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0883" y="1607126"/>
            <a:ext cx="4125233" cy="4040185"/>
          </a:xfrm>
        </p:spPr>
        <p:txBody>
          <a:bodyPr>
            <a:noAutofit/>
          </a:bodyPr>
          <a:lstStyle/>
          <a:p>
            <a:r>
              <a:rPr lang="en-US" sz="2200" dirty="0"/>
              <a:t>Origin from Guatemala.</a:t>
            </a:r>
          </a:p>
          <a:p>
            <a:r>
              <a:rPr lang="en-US" sz="2200" dirty="0"/>
              <a:t>Nutrient content:</a:t>
            </a:r>
          </a:p>
          <a:p>
            <a:pPr lvl="1"/>
            <a:r>
              <a:rPr lang="en-US" sz="2200" dirty="0"/>
              <a:t>CP : 14-19%.</a:t>
            </a:r>
          </a:p>
          <a:p>
            <a:pPr lvl="1"/>
            <a:r>
              <a:rPr lang="en-US" sz="2200" dirty="0"/>
              <a:t>CF : 33-66%.</a:t>
            </a:r>
          </a:p>
          <a:p>
            <a:r>
              <a:rPr lang="en-US" sz="2200" dirty="0" err="1"/>
              <a:t>Vit</a:t>
            </a:r>
            <a:r>
              <a:rPr lang="en-US" sz="2200" dirty="0"/>
              <a:t> content C and A are usually high.</a:t>
            </a:r>
          </a:p>
          <a:p>
            <a:r>
              <a:rPr lang="en-US" sz="2200" dirty="0"/>
              <a:t>Contains anti nutrition </a:t>
            </a:r>
            <a:r>
              <a:rPr lang="en-US" sz="2200" dirty="0" err="1"/>
              <a:t>mimosin</a:t>
            </a:r>
            <a:r>
              <a:rPr lang="en-US" sz="2200" dirty="0"/>
              <a:t>, dangerous especially for </a:t>
            </a:r>
            <a:r>
              <a:rPr lang="en-US" sz="2200" dirty="0" err="1"/>
              <a:t>monogastrik</a:t>
            </a:r>
            <a:r>
              <a:rPr lang="en-US" sz="2200" dirty="0"/>
              <a:t>.</a:t>
            </a:r>
          </a:p>
          <a:p>
            <a:r>
              <a:rPr lang="en-US" sz="2200" dirty="0"/>
              <a:t>Used up to 25% in goat ration</a:t>
            </a:r>
          </a:p>
        </p:txBody>
      </p:sp>
    </p:spTree>
    <p:extLst>
      <p:ext uri="{BB962C8B-B14F-4D97-AF65-F5344CB8AC3E}">
        <p14:creationId xmlns:p14="http://schemas.microsoft.com/office/powerpoint/2010/main" val="523573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C5109-4282-0847-92F9-A7685B144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800" dirty="0"/>
              <a:t>Type of Goats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79864-CC34-D84D-8636-E8324FEE3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85454"/>
            <a:ext cx="4819650" cy="4791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Dairy Goat:</a:t>
            </a:r>
          </a:p>
          <a:p>
            <a:r>
              <a:rPr lang="en-US" dirty="0"/>
              <a:t>Peranakan </a:t>
            </a:r>
            <a:r>
              <a:rPr lang="en-US" dirty="0" err="1"/>
              <a:t>Etawa</a:t>
            </a:r>
            <a:r>
              <a:rPr lang="en-US" dirty="0"/>
              <a:t> (PE) Goat</a:t>
            </a:r>
          </a:p>
          <a:p>
            <a:r>
              <a:rPr lang="en-US" dirty="0"/>
              <a:t>Saanen Goat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Meat Goat:</a:t>
            </a:r>
          </a:p>
          <a:p>
            <a:r>
              <a:rPr lang="en-US" dirty="0" err="1"/>
              <a:t>Kacang</a:t>
            </a:r>
            <a:r>
              <a:rPr lang="en-US" dirty="0"/>
              <a:t> Goat</a:t>
            </a:r>
          </a:p>
          <a:p>
            <a:r>
              <a:rPr lang="en-US" dirty="0"/>
              <a:t>Boer Goat</a:t>
            </a:r>
          </a:p>
          <a:p>
            <a:r>
              <a:rPr lang="en-US" dirty="0"/>
              <a:t>Other local goats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376269-0789-D84A-A3A8-36154E7C6D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964" y="1487743"/>
            <a:ext cx="3066850" cy="429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3153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2DA31-0EA5-1F40-9FEF-642B5B7BA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i="1" dirty="0" err="1"/>
              <a:t>Caliandra</a:t>
            </a:r>
            <a:r>
              <a:rPr lang="en-US" sz="3200" i="1" dirty="0"/>
              <a:t> </a:t>
            </a:r>
            <a:r>
              <a:rPr lang="en-US" sz="3200" i="1" dirty="0" err="1"/>
              <a:t>calothyrsus</a:t>
            </a:r>
            <a:endParaRPr lang="en-US" sz="32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96BCF-FB9A-1148-9A47-972D4C72E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0883" y="1737877"/>
            <a:ext cx="4125233" cy="4040185"/>
          </a:xfrm>
        </p:spPr>
        <p:txBody>
          <a:bodyPr>
            <a:noAutofit/>
          </a:bodyPr>
          <a:lstStyle/>
          <a:p>
            <a:r>
              <a:rPr lang="en-US" sz="2400"/>
              <a:t>Origin from Central America</a:t>
            </a:r>
          </a:p>
          <a:p>
            <a:r>
              <a:rPr lang="en-US" sz="2400"/>
              <a:t>Nutrient content:</a:t>
            </a:r>
          </a:p>
          <a:p>
            <a:pPr lvl="1"/>
            <a:r>
              <a:rPr lang="en-US" sz="2100"/>
              <a:t>Crude Protein quite high 24%.</a:t>
            </a:r>
          </a:p>
          <a:p>
            <a:pPr lvl="1"/>
            <a:r>
              <a:rPr lang="en-US" sz="2100"/>
              <a:t>Crude Fiber relatively low 24%</a:t>
            </a:r>
          </a:p>
          <a:p>
            <a:pPr lvl="1"/>
            <a:r>
              <a:rPr lang="en-US" sz="2100"/>
              <a:t>Generally does not contain toxins.</a:t>
            </a:r>
          </a:p>
          <a:p>
            <a:r>
              <a:rPr lang="en-US" sz="2400"/>
              <a:t>The content of tannin is quite high 11%.</a:t>
            </a:r>
          </a:p>
          <a:p>
            <a:r>
              <a:rPr lang="en-US" sz="2400"/>
              <a:t>This tannin causes low digestibility</a:t>
            </a:r>
          </a:p>
        </p:txBody>
      </p:sp>
      <p:pic>
        <p:nvPicPr>
          <p:cNvPr id="4" name="Picture 4" descr="DSC01279">
            <a:extLst>
              <a:ext uri="{FF2B5EF4-FFF2-40B4-BE49-F238E27FC236}">
                <a16:creationId xmlns:a16="http://schemas.microsoft.com/office/drawing/2014/main" id="{8E3A68A4-3D13-EE4A-9899-8E9711CD3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7877"/>
            <a:ext cx="4880883" cy="3431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12707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2DA31-0EA5-1F40-9FEF-642B5B7BA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i="1" err="1"/>
              <a:t>Sebania</a:t>
            </a:r>
            <a:r>
              <a:rPr lang="en-US" sz="3200" i="1"/>
              <a:t> </a:t>
            </a:r>
            <a:r>
              <a:rPr lang="en-US" sz="3200" i="1" err="1"/>
              <a:t>sesban</a:t>
            </a:r>
            <a:endParaRPr lang="en-US" sz="3200" i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96BCF-FB9A-1148-9A47-972D4C72E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0883" y="1625601"/>
            <a:ext cx="4125233" cy="4152462"/>
          </a:xfrm>
        </p:spPr>
        <p:txBody>
          <a:bodyPr>
            <a:noAutofit/>
          </a:bodyPr>
          <a:lstStyle/>
          <a:p>
            <a:r>
              <a:rPr lang="en-US" sz="2400"/>
              <a:t>Origin from Southeast Asia.</a:t>
            </a:r>
          </a:p>
          <a:p>
            <a:r>
              <a:rPr lang="en-US" sz="2400"/>
              <a:t>Palatability is very good.</a:t>
            </a:r>
          </a:p>
          <a:p>
            <a:r>
              <a:rPr lang="en-US" sz="2400"/>
              <a:t>Nutrient content:</a:t>
            </a:r>
          </a:p>
          <a:p>
            <a:pPr lvl="1"/>
            <a:r>
              <a:rPr lang="en-US" sz="2000"/>
              <a:t>Crude Protein is quite high around 29%.</a:t>
            </a:r>
          </a:p>
          <a:p>
            <a:pPr lvl="1"/>
            <a:r>
              <a:rPr lang="en-US" sz="2000"/>
              <a:t>Crude Fiber is quite low 5-18%.</a:t>
            </a:r>
          </a:p>
          <a:p>
            <a:r>
              <a:rPr lang="en-US" sz="2400"/>
              <a:t>Containing saponins and tannins</a:t>
            </a:r>
          </a:p>
          <a:p>
            <a:r>
              <a:rPr lang="en-US" sz="2400"/>
              <a:t>Digestibility is quite high 65-73%.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70D3BA-6776-8B4A-860C-51050BBFD2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7877"/>
            <a:ext cx="4914400" cy="315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3981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2DA31-0EA5-1F40-9FEF-642B5B7BA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i="1" dirty="0" err="1"/>
              <a:t>Gliciridia</a:t>
            </a:r>
            <a:r>
              <a:rPr lang="en-US" sz="3200" i="1" dirty="0"/>
              <a:t> </a:t>
            </a:r>
            <a:r>
              <a:rPr lang="en-US" sz="3200" i="1" dirty="0" err="1"/>
              <a:t>sepium</a:t>
            </a:r>
            <a:r>
              <a:rPr lang="en-US" sz="3200" i="1" dirty="0"/>
              <a:t> ( Jacq.)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96BCF-FB9A-1148-9A47-972D4C72E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0883" y="1737877"/>
            <a:ext cx="4125233" cy="4040185"/>
          </a:xfrm>
        </p:spPr>
        <p:txBody>
          <a:bodyPr>
            <a:noAutofit/>
          </a:bodyPr>
          <a:lstStyle/>
          <a:p>
            <a:r>
              <a:rPr lang="en-US" sz="2400" dirty="0"/>
              <a:t>The origin from Central America.</a:t>
            </a:r>
          </a:p>
          <a:p>
            <a:r>
              <a:rPr lang="en-US" sz="2400" dirty="0"/>
              <a:t>Nutritional quality varies:</a:t>
            </a:r>
          </a:p>
          <a:p>
            <a:pPr lvl="1"/>
            <a:r>
              <a:rPr lang="en-US" sz="2000" dirty="0"/>
              <a:t>Crude Protein is about 19%</a:t>
            </a:r>
          </a:p>
          <a:p>
            <a:pPr lvl="1"/>
            <a:r>
              <a:rPr lang="en-US" sz="2000" dirty="0" err="1"/>
              <a:t>Palatabily</a:t>
            </a:r>
            <a:r>
              <a:rPr lang="en-US" sz="2000" dirty="0"/>
              <a:t> relatively low</a:t>
            </a:r>
          </a:p>
          <a:p>
            <a:r>
              <a:rPr lang="en-US" sz="2400" dirty="0"/>
              <a:t>Contains </a:t>
            </a:r>
            <a:r>
              <a:rPr lang="en-US" sz="2400" dirty="0" err="1"/>
              <a:t>Flavanoid</a:t>
            </a:r>
            <a:r>
              <a:rPr lang="en-US" sz="2400" dirty="0"/>
              <a:t> anti nutrition 1-3.5% and 3-5% phenol IN dry matter.</a:t>
            </a:r>
          </a:p>
          <a:p>
            <a:r>
              <a:rPr lang="en-US" sz="2400" dirty="0"/>
              <a:t>Digestibility is from 55-70%</a:t>
            </a:r>
          </a:p>
        </p:txBody>
      </p:sp>
      <p:pic>
        <p:nvPicPr>
          <p:cNvPr id="5" name="Picture 4" descr="DSC01276">
            <a:extLst>
              <a:ext uri="{FF2B5EF4-FFF2-40B4-BE49-F238E27FC236}">
                <a16:creationId xmlns:a16="http://schemas.microsoft.com/office/drawing/2014/main" id="{5D4B6FB9-8D31-5848-95DA-EC93E2A80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45950"/>
            <a:ext cx="4866804" cy="34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68748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F9E3C-D10C-3940-BB06-BDDF4B5F44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125423"/>
            <a:ext cx="9144000" cy="1411993"/>
          </a:xfrm>
        </p:spPr>
        <p:txBody>
          <a:bodyPr>
            <a:normAutofit/>
          </a:bodyPr>
          <a:lstStyle/>
          <a:p>
            <a:pPr marL="14288" algn="ctr"/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Goat Ration Formulation </a:t>
            </a:r>
            <a:b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using Dairy Feed Online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196ABE-137A-734B-AC7D-DAAD4F4FE3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4505" y="5150344"/>
            <a:ext cx="3814060" cy="408388"/>
          </a:xfrm>
        </p:spPr>
        <p:txBody>
          <a:bodyPr anchor="ctr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700" b="0">
                <a:latin typeface="Arial" panose="020B0604020202020204" pitchFamily="34" charset="0"/>
                <a:cs typeface="Arial" panose="020B0604020202020204" pitchFamily="34" charset="0"/>
              </a:rPr>
              <a:t>Bogor Agricultural University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3DE39D1-99A0-1444-87A6-9EA1D2700E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30" y="4928715"/>
            <a:ext cx="811541" cy="811541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DFCECD1C-1156-BB4B-889F-02B020D37830}"/>
              </a:ext>
            </a:extLst>
          </p:cNvPr>
          <p:cNvSpPr txBox="1">
            <a:spLocks/>
          </p:cNvSpPr>
          <p:nvPr/>
        </p:nvSpPr>
        <p:spPr>
          <a:xfrm>
            <a:off x="1064505" y="4821456"/>
            <a:ext cx="3642610" cy="4912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Dr. Idat Galih Permana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4E73CEAA-022D-5848-A1C5-A9361E9C817D}"/>
              </a:ext>
            </a:extLst>
          </p:cNvPr>
          <p:cNvSpPr txBox="1">
            <a:spLocks/>
          </p:cNvSpPr>
          <p:nvPr/>
        </p:nvSpPr>
        <p:spPr>
          <a:xfrm>
            <a:off x="1078793" y="5405545"/>
            <a:ext cx="2843213" cy="3959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400" b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1400" b="0" err="1">
                <a:latin typeface="Arial" panose="020B0604020202020204" pitchFamily="34" charset="0"/>
                <a:cs typeface="Arial" panose="020B0604020202020204" pitchFamily="34" charset="0"/>
              </a:rPr>
              <a:t>permana@apps.ipb.ac.id</a:t>
            </a:r>
            <a:endParaRPr lang="en-US" sz="14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DCE948-6203-FC41-8D46-B252A72BA9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228" y="1066226"/>
            <a:ext cx="5929771" cy="2012792"/>
          </a:xfrm>
          <a:prstGeom prst="rect">
            <a:avLst/>
          </a:prstGeom>
        </p:spPr>
      </p:pic>
      <p:pic>
        <p:nvPicPr>
          <p:cNvPr id="10" name="Picture 11" descr="Image result for laptop with excel">
            <a:extLst>
              <a:ext uri="{FF2B5EF4-FFF2-40B4-BE49-F238E27FC236}">
                <a16:creationId xmlns:a16="http://schemas.microsoft.com/office/drawing/2014/main" id="{4C38D51E-7BA1-2D4F-82CC-50CD66C47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194" y="1181528"/>
            <a:ext cx="3296423" cy="189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1202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626" y="1101319"/>
            <a:ext cx="8690540" cy="5200874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C0EACB7-1389-234D-A5CE-83030BA84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500" dirty="0"/>
              <a:t>Dairy Feed Online</a:t>
            </a:r>
            <a:r>
              <a:rPr lang="en-US" dirty="0"/>
              <a:t> </a:t>
            </a:r>
            <a:r>
              <a:rPr lang="en-US" sz="3200" dirty="0"/>
              <a:t>http//</a:t>
            </a:r>
            <a:r>
              <a:rPr lang="en-US" sz="3200" dirty="0" err="1"/>
              <a:t>dairyfeed.ipb.ac.id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757650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606153" y="1411941"/>
            <a:ext cx="4476835" cy="4749626"/>
          </a:xfrm>
        </p:spPr>
        <p:txBody>
          <a:bodyPr/>
          <a:lstStyle/>
          <a:p>
            <a:r>
              <a:rPr lang="en-US" dirty="0"/>
              <a:t>FORSUM Online is an web based application for ration formulation  for dairy cattle of ruminant using local feed ingredients</a:t>
            </a:r>
          </a:p>
          <a:p>
            <a:r>
              <a:rPr lang="en-US" dirty="0"/>
              <a:t>FORSUM calculate the ration using </a:t>
            </a:r>
            <a:r>
              <a:rPr lang="en-US" dirty="0">
                <a:solidFill>
                  <a:srgbClr val="0069D9"/>
                </a:solidFill>
              </a:rPr>
              <a:t>Linear Programing</a:t>
            </a:r>
          </a:p>
          <a:p>
            <a:r>
              <a:rPr lang="en-US" dirty="0">
                <a:solidFill>
                  <a:srgbClr val="FF0000"/>
                </a:solidFill>
              </a:rPr>
              <a:t>Least cost ration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FORSUM Online 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2988" y="1810138"/>
            <a:ext cx="4188829" cy="250681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4471140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Click Registration</a:t>
            </a:r>
          </a:p>
          <a:p>
            <a:pPr lvl="1"/>
            <a:r>
              <a:rPr lang="en-US" dirty="0"/>
              <a:t>Entry user name</a:t>
            </a:r>
          </a:p>
          <a:p>
            <a:pPr lvl="1"/>
            <a:r>
              <a:rPr lang="en-US" dirty="0"/>
              <a:t>Entry email address</a:t>
            </a:r>
          </a:p>
          <a:p>
            <a:pPr lvl="1"/>
            <a:r>
              <a:rPr lang="en-US" dirty="0"/>
              <a:t>Entry Password</a:t>
            </a:r>
          </a:p>
          <a:p>
            <a:pPr lvl="1"/>
            <a:r>
              <a:rPr lang="en-US" dirty="0"/>
              <a:t>Re-entry Password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How is to registration 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362" y="3312543"/>
            <a:ext cx="5979414" cy="2754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62563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Example registration form: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How is to registration 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057110"/>
            <a:ext cx="7305675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6588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36741"/>
            <a:ext cx="9144000" cy="1828800"/>
          </a:xfrm>
        </p:spPr>
        <p:txBody>
          <a:bodyPr/>
          <a:lstStyle/>
          <a:p>
            <a:pPr indent="-484188" algn="ctr"/>
            <a:r>
              <a:rPr lang="en-US" dirty="0"/>
              <a:t>Step by Step for Feed Formulation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6BCDFCA9-EB00-3D40-9C1D-F88D5CC487B8}"/>
              </a:ext>
            </a:extLst>
          </p:cNvPr>
          <p:cNvSpPr txBox="1">
            <a:spLocks/>
          </p:cNvSpPr>
          <p:nvPr/>
        </p:nvSpPr>
        <p:spPr>
          <a:xfrm>
            <a:off x="595878" y="2804844"/>
            <a:ext cx="8159002" cy="24760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500" dirty="0">
                <a:solidFill>
                  <a:schemeClr val="bg1"/>
                </a:solidFill>
              </a:rPr>
              <a:t>Choose Type of Rations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dirty="0">
                <a:solidFill>
                  <a:schemeClr val="bg1"/>
                </a:solidFill>
              </a:rPr>
              <a:t>Entry the Nutrient Requirement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dirty="0">
                <a:solidFill>
                  <a:schemeClr val="bg1"/>
                </a:solidFill>
              </a:rPr>
              <a:t>Choose Feed Ingredient for the Ration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dirty="0">
                <a:solidFill>
                  <a:schemeClr val="bg1"/>
                </a:solidFill>
              </a:rPr>
              <a:t>Calculate the Formula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dirty="0">
                <a:solidFill>
                  <a:schemeClr val="bg1"/>
                </a:solidFill>
              </a:rPr>
              <a:t>The Result</a:t>
            </a:r>
          </a:p>
          <a:p>
            <a:pPr marL="457200" indent="-457200">
              <a:buFont typeface="+mj-lt"/>
              <a:buAutoNum type="arabicPeriod"/>
            </a:pPr>
            <a:endParaRPr lang="en-US" sz="25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4738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606153" y="1161264"/>
            <a:ext cx="8159002" cy="4919621"/>
          </a:xfrm>
        </p:spPr>
        <p:txBody>
          <a:bodyPr/>
          <a:lstStyle/>
          <a:p>
            <a:r>
              <a:rPr lang="en-US" sz="2500" dirty="0"/>
              <a:t>Choose Menu FORSUM and Sub Menu FORMULASI RANSUM</a:t>
            </a:r>
          </a:p>
          <a:p>
            <a:pPr lvl="1"/>
            <a:r>
              <a:rPr lang="en-US" dirty="0"/>
              <a:t>Choose type of Ration:</a:t>
            </a:r>
          </a:p>
          <a:p>
            <a:pPr lvl="2"/>
            <a:r>
              <a:rPr lang="en-US" dirty="0"/>
              <a:t>Concentrate of dairy cattle (</a:t>
            </a:r>
            <a:r>
              <a:rPr lang="en-US" dirty="0" err="1"/>
              <a:t>Konsentrat</a:t>
            </a:r>
            <a:r>
              <a:rPr lang="en-US" dirty="0"/>
              <a:t> </a:t>
            </a:r>
            <a:r>
              <a:rPr lang="en-US" dirty="0" err="1"/>
              <a:t>Sapi</a:t>
            </a:r>
            <a:r>
              <a:rPr lang="en-US" dirty="0"/>
              <a:t> </a:t>
            </a:r>
            <a:r>
              <a:rPr lang="en-US" dirty="0" err="1"/>
              <a:t>Laktasi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Concentrate of heifer (</a:t>
            </a:r>
            <a:r>
              <a:rPr lang="en-US" dirty="0" err="1"/>
              <a:t>Konsentrat</a:t>
            </a:r>
            <a:r>
              <a:rPr lang="en-US" dirty="0"/>
              <a:t> </a:t>
            </a:r>
            <a:r>
              <a:rPr lang="en-US" dirty="0" err="1"/>
              <a:t>Sapi</a:t>
            </a:r>
            <a:r>
              <a:rPr lang="en-US" dirty="0"/>
              <a:t> Dara)</a:t>
            </a:r>
          </a:p>
          <a:p>
            <a:pPr lvl="2"/>
            <a:r>
              <a:rPr lang="en-US" dirty="0"/>
              <a:t>Concentrate of Bull (</a:t>
            </a:r>
            <a:r>
              <a:rPr lang="en-US" dirty="0" err="1"/>
              <a:t>Konsentrat</a:t>
            </a:r>
            <a:r>
              <a:rPr lang="en-US" dirty="0"/>
              <a:t> </a:t>
            </a:r>
            <a:r>
              <a:rPr lang="en-US" dirty="0" err="1"/>
              <a:t>Sapi</a:t>
            </a:r>
            <a:r>
              <a:rPr lang="en-US" dirty="0"/>
              <a:t> </a:t>
            </a:r>
            <a:r>
              <a:rPr lang="en-US" dirty="0" err="1"/>
              <a:t>Jantan</a:t>
            </a:r>
            <a:r>
              <a:rPr lang="en-US" dirty="0"/>
              <a:t>)</a:t>
            </a:r>
          </a:p>
          <a:p>
            <a:pPr lvl="2"/>
            <a:r>
              <a:rPr lang="en-US" dirty="0" err="1"/>
              <a:t>Etc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1. Type of Rations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576335" y="3621074"/>
            <a:ext cx="6663542" cy="2643772"/>
            <a:chOff x="1458482" y="3621074"/>
            <a:chExt cx="6663542" cy="264377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58482" y="3621074"/>
              <a:ext cx="6663542" cy="26437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" name="Right Arrow 4"/>
            <p:cNvSpPr/>
            <p:nvPr/>
          </p:nvSpPr>
          <p:spPr>
            <a:xfrm>
              <a:off x="3177527" y="4739583"/>
              <a:ext cx="1258838" cy="810165"/>
            </a:xfrm>
            <a:prstGeom prst="rightArrow">
              <a:avLst/>
            </a:prstGeom>
            <a:solidFill>
              <a:srgbClr val="FF7900"/>
            </a:solidFill>
            <a:ln>
              <a:solidFill>
                <a:srgbClr val="FF79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7E78345-1B4E-3F44-A964-30B595910C47}"/>
              </a:ext>
            </a:extLst>
          </p:cNvPr>
          <p:cNvGrpSpPr/>
          <p:nvPr/>
        </p:nvGrpSpPr>
        <p:grpSpPr>
          <a:xfrm>
            <a:off x="1353883" y="3621074"/>
            <a:ext cx="6663542" cy="2643772"/>
            <a:chOff x="1458482" y="3621074"/>
            <a:chExt cx="6663542" cy="264377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A933E4E-F2A1-AF4E-A659-6E145A8973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58482" y="3621074"/>
              <a:ext cx="6663542" cy="26437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Right Arrow 8">
              <a:extLst>
                <a:ext uri="{FF2B5EF4-FFF2-40B4-BE49-F238E27FC236}">
                  <a16:creationId xmlns:a16="http://schemas.microsoft.com/office/drawing/2014/main" id="{E5495002-3901-AD46-AFB5-681A44A881EE}"/>
                </a:ext>
              </a:extLst>
            </p:cNvPr>
            <p:cNvSpPr/>
            <p:nvPr/>
          </p:nvSpPr>
          <p:spPr>
            <a:xfrm>
              <a:off x="3177527" y="4739583"/>
              <a:ext cx="1258838" cy="810165"/>
            </a:xfrm>
            <a:prstGeom prst="rightArrow">
              <a:avLst/>
            </a:prstGeom>
            <a:solidFill>
              <a:srgbClr val="FF7900"/>
            </a:solidFill>
            <a:ln>
              <a:solidFill>
                <a:srgbClr val="FF79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47037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95695-1917-994C-89AC-6E24E0B84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-493713" algn="ctr"/>
            <a:r>
              <a:rPr lang="en-US"/>
              <a:t>Peranakan </a:t>
            </a:r>
            <a:r>
              <a:rPr lang="en-US" err="1"/>
              <a:t>Etawa</a:t>
            </a:r>
            <a:r>
              <a:rPr lang="en-US"/>
              <a:t> (PE) Goat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B6850-9027-0C4D-86B9-D63D2B5FC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8306" y="1407560"/>
            <a:ext cx="4125913" cy="4378986"/>
          </a:xfrm>
        </p:spPr>
        <p:txBody>
          <a:bodyPr>
            <a:noAutofit/>
          </a:bodyPr>
          <a:lstStyle/>
          <a:p>
            <a:r>
              <a:rPr lang="en-US" sz="2000" dirty="0"/>
              <a:t>Crossing between </a:t>
            </a:r>
            <a:r>
              <a:rPr lang="en-US" sz="2000" dirty="0" err="1"/>
              <a:t>Jamnapari</a:t>
            </a:r>
            <a:r>
              <a:rPr lang="en-US" sz="2000" dirty="0"/>
              <a:t> with local goat</a:t>
            </a:r>
          </a:p>
          <a:p>
            <a:r>
              <a:rPr lang="en-US" sz="2000" dirty="0"/>
              <a:t>Color patterns vary between black, white, yellowish brown or combination of both.</a:t>
            </a:r>
          </a:p>
          <a:p>
            <a:r>
              <a:rPr lang="en-US" sz="2000" dirty="0"/>
              <a:t>Goats have a large body:</a:t>
            </a:r>
          </a:p>
          <a:p>
            <a:pPr lvl="1"/>
            <a:r>
              <a:rPr lang="en-US" sz="2000" dirty="0"/>
              <a:t>Female : height 70-90 cm, body weight 45-80 kg</a:t>
            </a:r>
          </a:p>
          <a:p>
            <a:pPr lvl="1"/>
            <a:r>
              <a:rPr lang="en-US" sz="2000" dirty="0"/>
              <a:t>Males : height 90-110 cm, body weight 65-120 kg</a:t>
            </a:r>
          </a:p>
          <a:p>
            <a:r>
              <a:rPr lang="en-US" sz="2000" dirty="0"/>
              <a:t>Upright head, curved profile line.</a:t>
            </a:r>
          </a:p>
          <a:p>
            <a:r>
              <a:rPr lang="en-US" sz="2000" dirty="0"/>
              <a:t>Ears long 10-28 cm and folded at wide ends hanging</a:t>
            </a:r>
          </a:p>
          <a:p>
            <a:r>
              <a:rPr lang="en-US" sz="2000" dirty="0"/>
              <a:t>Female goats have milk production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5C6DC9-114D-594F-AD63-4B353D88F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6335"/>
            <a:ext cx="4682023" cy="346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4879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500"/>
              <a:t>Entry the nutrient requirement/restriction of MINIMUM and MAXIMUM for each nutrient or use nutrient standard.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2. Entry the Nutrient Requirement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161381" y="2425889"/>
            <a:ext cx="6648981" cy="3560866"/>
            <a:chOff x="986569" y="2425889"/>
            <a:chExt cx="6648981" cy="356086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6569" y="2627594"/>
              <a:ext cx="6648981" cy="335916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Right Arrow 6"/>
            <p:cNvSpPr/>
            <p:nvPr/>
          </p:nvSpPr>
          <p:spPr>
            <a:xfrm rot="5400000">
              <a:off x="3651152" y="2650226"/>
              <a:ext cx="1258838" cy="810165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Arrow 8"/>
            <p:cNvSpPr/>
            <p:nvPr/>
          </p:nvSpPr>
          <p:spPr>
            <a:xfrm rot="5400000">
              <a:off x="5810051" y="2650225"/>
              <a:ext cx="1258838" cy="810165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239148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Nutrient restrictions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635" y="1874665"/>
            <a:ext cx="7781365" cy="3654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30567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/>
              <a:t>Click </a:t>
            </a:r>
            <a:r>
              <a:rPr lang="en-US" sz="2400" b="1">
                <a:solidFill>
                  <a:srgbClr val="006600"/>
                </a:solidFill>
              </a:rPr>
              <a:t>“</a:t>
            </a:r>
            <a:r>
              <a:rPr lang="en-US" sz="2400" b="1" err="1">
                <a:solidFill>
                  <a:srgbClr val="006600"/>
                </a:solidFill>
              </a:rPr>
              <a:t>Pilih</a:t>
            </a:r>
            <a:r>
              <a:rPr lang="en-US" sz="2400" b="1">
                <a:solidFill>
                  <a:srgbClr val="006600"/>
                </a:solidFill>
              </a:rPr>
              <a:t> </a:t>
            </a:r>
            <a:r>
              <a:rPr lang="en-US" sz="2400" b="1" err="1">
                <a:solidFill>
                  <a:srgbClr val="006600"/>
                </a:solidFill>
              </a:rPr>
              <a:t>Bahan</a:t>
            </a:r>
            <a:r>
              <a:rPr lang="en-US" sz="2400" b="1">
                <a:solidFill>
                  <a:srgbClr val="006600"/>
                </a:solidFill>
              </a:rPr>
              <a:t> </a:t>
            </a:r>
            <a:r>
              <a:rPr lang="en-US" sz="2400" b="1" err="1">
                <a:solidFill>
                  <a:srgbClr val="006600"/>
                </a:solidFill>
              </a:rPr>
              <a:t>Pakan</a:t>
            </a:r>
            <a:r>
              <a:rPr lang="en-US" sz="2400" b="1">
                <a:solidFill>
                  <a:srgbClr val="006600"/>
                </a:solidFill>
              </a:rPr>
              <a:t>” (Choose Ingredients</a:t>
            </a:r>
            <a:r>
              <a:rPr lang="en-US" sz="2400"/>
              <a:t>), then choose:</a:t>
            </a:r>
          </a:p>
          <a:p>
            <a:pPr lvl="1"/>
            <a:r>
              <a:rPr lang="en-US" sz="2000"/>
              <a:t>Native grass (</a:t>
            </a:r>
            <a:r>
              <a:rPr lang="en-US" sz="2000" err="1"/>
              <a:t>Rumput</a:t>
            </a:r>
            <a:r>
              <a:rPr lang="en-US" sz="2000"/>
              <a:t> </a:t>
            </a:r>
            <a:r>
              <a:rPr lang="en-US" sz="2000" err="1"/>
              <a:t>Lapang</a:t>
            </a:r>
            <a:r>
              <a:rPr lang="en-US" sz="2000"/>
              <a:t>)</a:t>
            </a:r>
          </a:p>
          <a:p>
            <a:pPr lvl="1"/>
            <a:r>
              <a:rPr lang="en-US" sz="2000" err="1"/>
              <a:t>Naper</a:t>
            </a:r>
            <a:r>
              <a:rPr lang="en-US" sz="2000"/>
              <a:t> grass (</a:t>
            </a:r>
            <a:r>
              <a:rPr lang="en-US" sz="2000" err="1"/>
              <a:t>Rumput</a:t>
            </a:r>
            <a:r>
              <a:rPr lang="en-US" sz="2000"/>
              <a:t> Gajah)</a:t>
            </a:r>
          </a:p>
          <a:p>
            <a:pPr lvl="1"/>
            <a:r>
              <a:rPr lang="en-US" sz="2000"/>
              <a:t>Corn (</a:t>
            </a:r>
            <a:r>
              <a:rPr lang="en-US" sz="2000" err="1"/>
              <a:t>Jagung</a:t>
            </a:r>
            <a:r>
              <a:rPr lang="en-US" sz="2000"/>
              <a:t>), …. </a:t>
            </a:r>
            <a:r>
              <a:rPr lang="en-US" sz="2000" err="1"/>
              <a:t>etc</a:t>
            </a:r>
            <a:endParaRPr lang="en-US" sz="2000"/>
          </a:p>
          <a:p>
            <a:r>
              <a:rPr lang="en-US" sz="2400"/>
              <a:t>Click </a:t>
            </a:r>
            <a:r>
              <a:rPr lang="en-US" sz="2400" b="1">
                <a:solidFill>
                  <a:srgbClr val="006600"/>
                </a:solidFill>
              </a:rPr>
              <a:t>“</a:t>
            </a:r>
            <a:r>
              <a:rPr lang="en-US" sz="2400" b="1" err="1">
                <a:solidFill>
                  <a:srgbClr val="006600"/>
                </a:solidFill>
              </a:rPr>
              <a:t>Tambah</a:t>
            </a:r>
            <a:r>
              <a:rPr lang="en-US" sz="2400" b="1">
                <a:solidFill>
                  <a:srgbClr val="006600"/>
                </a:solidFill>
              </a:rPr>
              <a:t> </a:t>
            </a:r>
            <a:r>
              <a:rPr lang="en-US" sz="2400" b="1" err="1">
                <a:solidFill>
                  <a:srgbClr val="006600"/>
                </a:solidFill>
              </a:rPr>
              <a:t>Pakan</a:t>
            </a:r>
            <a:r>
              <a:rPr lang="en-US" sz="2400" b="1">
                <a:solidFill>
                  <a:srgbClr val="006600"/>
                </a:solidFill>
              </a:rPr>
              <a:t>” (Add </a:t>
            </a:r>
            <a:r>
              <a:rPr lang="en-US" sz="2400" b="1" err="1">
                <a:solidFill>
                  <a:srgbClr val="006600"/>
                </a:solidFill>
              </a:rPr>
              <a:t>Ingedient</a:t>
            </a:r>
            <a:r>
              <a:rPr lang="en-US" sz="2400" b="1">
                <a:solidFill>
                  <a:srgbClr val="006600"/>
                </a:solidFill>
              </a:rPr>
              <a:t>)</a:t>
            </a:r>
            <a:r>
              <a:rPr lang="en-US" sz="2400"/>
              <a:t>, for Add other feed ingredients</a:t>
            </a:r>
          </a:p>
          <a:p>
            <a:r>
              <a:rPr lang="en-US" sz="2400"/>
              <a:t>Click </a:t>
            </a:r>
            <a:r>
              <a:rPr lang="en-US" sz="2400" b="1">
                <a:solidFill>
                  <a:srgbClr val="FF0000"/>
                </a:solidFill>
              </a:rPr>
              <a:t>”</a:t>
            </a:r>
            <a:r>
              <a:rPr lang="en-US" sz="2400" b="1" err="1">
                <a:solidFill>
                  <a:srgbClr val="FF0000"/>
                </a:solidFill>
              </a:rPr>
              <a:t>Hapus</a:t>
            </a:r>
            <a:r>
              <a:rPr lang="en-US" sz="2400" b="1">
                <a:solidFill>
                  <a:srgbClr val="FF0000"/>
                </a:solidFill>
              </a:rPr>
              <a:t>” (Delete) </a:t>
            </a:r>
            <a:r>
              <a:rPr lang="en-US" sz="2400"/>
              <a:t>for delete a feed ingredient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Choose Feed Ingredient for the Ration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552" y="4319371"/>
            <a:ext cx="6538102" cy="2019936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105796" y="4924438"/>
            <a:ext cx="1659942" cy="1210235"/>
          </a:xfrm>
          <a:prstGeom prst="rightArrow">
            <a:avLst/>
          </a:prstGeom>
          <a:solidFill>
            <a:srgbClr val="FF7900"/>
          </a:solidFill>
          <a:ln>
            <a:solidFill>
              <a:srgbClr val="FF7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/>
              <a:t>Choose Feed Ingredient</a:t>
            </a:r>
          </a:p>
        </p:txBody>
      </p:sp>
      <p:sp>
        <p:nvSpPr>
          <p:cNvPr id="6" name="Right Arrow 5"/>
          <p:cNvSpPr/>
          <p:nvPr/>
        </p:nvSpPr>
        <p:spPr>
          <a:xfrm rot="10800000" flipV="1">
            <a:off x="7507940" y="4494182"/>
            <a:ext cx="1609165" cy="1180476"/>
          </a:xfrm>
          <a:prstGeom prst="rightArrow">
            <a:avLst/>
          </a:prstGeom>
          <a:solidFill>
            <a:srgbClr val="FF7900"/>
          </a:solidFill>
          <a:ln>
            <a:solidFill>
              <a:srgbClr val="FF7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/>
              <a:t>Delete Feed Ingredient</a:t>
            </a:r>
          </a:p>
        </p:txBody>
      </p:sp>
    </p:spTree>
    <p:extLst>
      <p:ext uri="{BB962C8B-B14F-4D97-AF65-F5344CB8AC3E}">
        <p14:creationId xmlns:p14="http://schemas.microsoft.com/office/powerpoint/2010/main" val="95381199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Choose Feed Ingredients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849" y="2084902"/>
            <a:ext cx="7450027" cy="3233707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-1" y="3203214"/>
            <a:ext cx="1671145" cy="1210235"/>
          </a:xfrm>
          <a:prstGeom prst="rightArrow">
            <a:avLst/>
          </a:prstGeom>
          <a:solidFill>
            <a:srgbClr val="FF7900"/>
          </a:solidFill>
          <a:ln>
            <a:solidFill>
              <a:srgbClr val="FF7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/>
              <a:t>Choose Feed Ingredient</a:t>
            </a:r>
          </a:p>
        </p:txBody>
      </p:sp>
    </p:spTree>
    <p:extLst>
      <p:ext uri="{BB962C8B-B14F-4D97-AF65-F5344CB8AC3E}">
        <p14:creationId xmlns:p14="http://schemas.microsoft.com/office/powerpoint/2010/main" val="44260467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7B178FD-2BED-CB48-8CF7-04E2456A4F0E}"/>
              </a:ext>
            </a:extLst>
          </p:cNvPr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604836" y="2142067"/>
          <a:ext cx="8158164" cy="333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9541">
                  <a:extLst>
                    <a:ext uri="{9D8B030D-6E8A-4147-A177-3AD203B41FA5}">
                      <a16:colId xmlns:a16="http://schemas.microsoft.com/office/drawing/2014/main" val="4048221624"/>
                    </a:ext>
                  </a:extLst>
                </a:gridCol>
                <a:gridCol w="2039541">
                  <a:extLst>
                    <a:ext uri="{9D8B030D-6E8A-4147-A177-3AD203B41FA5}">
                      <a16:colId xmlns:a16="http://schemas.microsoft.com/office/drawing/2014/main" val="3424546114"/>
                    </a:ext>
                  </a:extLst>
                </a:gridCol>
                <a:gridCol w="2039541">
                  <a:extLst>
                    <a:ext uri="{9D8B030D-6E8A-4147-A177-3AD203B41FA5}">
                      <a16:colId xmlns:a16="http://schemas.microsoft.com/office/drawing/2014/main" val="1175194774"/>
                    </a:ext>
                  </a:extLst>
                </a:gridCol>
                <a:gridCol w="2039541">
                  <a:extLst>
                    <a:ext uri="{9D8B030D-6E8A-4147-A177-3AD203B41FA5}">
                      <a16:colId xmlns:a16="http://schemas.microsoft.com/office/drawing/2014/main" val="544185522"/>
                    </a:ext>
                  </a:extLst>
                </a:gridCol>
              </a:tblGrid>
              <a:tr h="206798">
                <a:tc>
                  <a:txBody>
                    <a:bodyPr/>
                    <a:lstStyle/>
                    <a:p>
                      <a:r>
                        <a:rPr lang="en-US" err="1"/>
                        <a:t>Bahan</a:t>
                      </a:r>
                      <a:r>
                        <a:rPr lang="en-US"/>
                        <a:t> </a:t>
                      </a:r>
                      <a:r>
                        <a:rPr lang="en-US" err="1"/>
                        <a:t>Pakan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err="1"/>
                        <a:t>Harga</a:t>
                      </a:r>
                      <a:r>
                        <a:rPr lang="en-US"/>
                        <a:t> (</a:t>
                      </a:r>
                      <a:r>
                        <a:rPr lang="en-US" err="1"/>
                        <a:t>Rp</a:t>
                      </a:r>
                      <a:r>
                        <a:rPr lang="en-US"/>
                        <a:t>/kg)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5572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err="1"/>
                        <a:t>Jagung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5472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err="1"/>
                        <a:t>Bungkil</a:t>
                      </a:r>
                      <a:r>
                        <a:rPr lang="en-US"/>
                        <a:t> </a:t>
                      </a:r>
                      <a:r>
                        <a:rPr lang="en-US" err="1"/>
                        <a:t>Kedelai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6,500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6298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err="1"/>
                        <a:t>Bungkil</a:t>
                      </a:r>
                      <a:r>
                        <a:rPr lang="en-US"/>
                        <a:t> </a:t>
                      </a:r>
                      <a:r>
                        <a:rPr lang="en-US" err="1"/>
                        <a:t>Kelapa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2.750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74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err="1"/>
                        <a:t>Bungkil</a:t>
                      </a:r>
                      <a:r>
                        <a:rPr lang="en-US"/>
                        <a:t> </a:t>
                      </a:r>
                      <a:r>
                        <a:rPr lang="en-US" err="1"/>
                        <a:t>Sawit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1,400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73025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err="1"/>
                        <a:t>Dedak</a:t>
                      </a:r>
                      <a:r>
                        <a:rPr lang="en-US"/>
                        <a:t> </a:t>
                      </a:r>
                      <a:r>
                        <a:rPr lang="en-US" err="1"/>
                        <a:t>Padi</a:t>
                      </a:r>
                      <a:r>
                        <a:rPr lang="en-US"/>
                        <a:t> </a:t>
                      </a:r>
                      <a:r>
                        <a:rPr lang="en-US" err="1"/>
                        <a:t>Halus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1,800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5233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err="1"/>
                        <a:t>Onggok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2,200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0229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err="1"/>
                        <a:t>Kapur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304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err="1"/>
                        <a:t>Dicalsium</a:t>
                      </a:r>
                      <a:r>
                        <a:rPr lang="en-US"/>
                        <a:t> </a:t>
                      </a:r>
                      <a:r>
                        <a:rPr lang="en-US" err="1"/>
                        <a:t>Phospat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3894063"/>
                  </a:ext>
                </a:extLst>
              </a:tr>
            </a:tbl>
          </a:graphicData>
        </a:graphic>
      </p:graphicFrame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DDAF3C22-1710-4D45-A4D2-4A21A04E968F}"/>
              </a:ext>
            </a:extLst>
          </p:cNvPr>
          <p:cNvSpPr txBox="1">
            <a:spLocks/>
          </p:cNvSpPr>
          <p:nvPr/>
        </p:nvSpPr>
        <p:spPr bwMode="auto">
          <a:xfrm>
            <a:off x="606153" y="1241946"/>
            <a:ext cx="8159002" cy="4919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1EB53A"/>
              </a:buClr>
              <a:buSzPct val="115000"/>
              <a:buFont typeface="Wingdings" pitchFamily="2" charset="2"/>
              <a:buChar char="§"/>
              <a:defRPr sz="3000" kern="1200">
                <a:solidFill>
                  <a:schemeClr val="tx1"/>
                </a:solidFill>
                <a:latin typeface="Calibri"/>
                <a:ea typeface="Calibri" pitchFamily="34" charset="0"/>
                <a:cs typeface="Calibri"/>
              </a:defRPr>
            </a:lvl1pPr>
            <a:lvl2pPr marL="741363" indent="-277813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1EB53A"/>
              </a:buClr>
              <a:buSzPct val="115000"/>
              <a:buFont typeface="Arial" charset="0"/>
              <a:buChar char="•"/>
              <a:defRPr sz="2500" kern="1200">
                <a:solidFill>
                  <a:schemeClr val="tx1"/>
                </a:solidFill>
                <a:latin typeface="Calibri"/>
                <a:ea typeface="Calibri" pitchFamily="34" charset="0"/>
                <a:cs typeface="Calibri"/>
              </a:defRPr>
            </a:lvl2pPr>
            <a:lvl3pPr marL="1028700" indent="-223838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1EB53A"/>
              </a:buClr>
              <a:buSzPct val="75000"/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Calibri"/>
                <a:ea typeface="Calibri" pitchFamily="34" charset="0"/>
                <a:cs typeface="Calibri"/>
              </a:defRPr>
            </a:lvl3pPr>
            <a:lvl4pPr marL="1485900" indent="-325438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1EB53A"/>
              </a:buClr>
              <a:buSzPct val="7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alibri"/>
                <a:ea typeface="Calibri" pitchFamily="34" charset="0"/>
                <a:cs typeface="Calibri"/>
              </a:defRPr>
            </a:lvl4pPr>
            <a:lvl5pPr marL="1943100" indent="-3429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1EB53A"/>
              </a:buClr>
              <a:buSzPct val="7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alibri"/>
                <a:ea typeface="Calibri" pitchFamily="34" charset="0"/>
                <a:cs typeface="Calibri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Example: List of Feed Ingredients</a:t>
            </a:r>
          </a:p>
        </p:txBody>
      </p:sp>
    </p:spTree>
    <p:extLst>
      <p:ext uri="{BB962C8B-B14F-4D97-AF65-F5344CB8AC3E}">
        <p14:creationId xmlns:p14="http://schemas.microsoft.com/office/powerpoint/2010/main" val="386002135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609600" y="1241946"/>
            <a:ext cx="8159002" cy="4919621"/>
          </a:xfrm>
        </p:spPr>
        <p:txBody>
          <a:bodyPr/>
          <a:lstStyle/>
          <a:p>
            <a:r>
              <a:rPr lang="en-US" dirty="0"/>
              <a:t>When all  the feed ingredients are choose, than click “</a:t>
            </a:r>
            <a:r>
              <a:rPr lang="en-US" b="1" dirty="0">
                <a:solidFill>
                  <a:srgbClr val="0000CC"/>
                </a:solidFill>
              </a:rPr>
              <a:t>FORMULASI” (Formulation) </a:t>
            </a:r>
            <a:r>
              <a:rPr lang="en-US" dirty="0"/>
              <a:t>to calculate.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4. Calculate the Formula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707" y="2307811"/>
            <a:ext cx="5656216" cy="3951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ight Arrow 4"/>
          <p:cNvSpPr/>
          <p:nvPr/>
        </p:nvSpPr>
        <p:spPr>
          <a:xfrm rot="10800000" flipV="1">
            <a:off x="6539441" y="5417769"/>
            <a:ext cx="1875093" cy="1273550"/>
          </a:xfrm>
          <a:prstGeom prst="rightArrow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/>
              <a:t>FORMULATION</a:t>
            </a:r>
          </a:p>
        </p:txBody>
      </p:sp>
    </p:spTree>
    <p:extLst>
      <p:ext uri="{BB962C8B-B14F-4D97-AF65-F5344CB8AC3E}">
        <p14:creationId xmlns:p14="http://schemas.microsoft.com/office/powerpoint/2010/main" val="104869877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/>
              <a:t>Ration Composition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-484188" algn="ctr"/>
            <a:r>
              <a:rPr lang="en-US" dirty="0"/>
              <a:t>5. Result of Ration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228" y="1724038"/>
            <a:ext cx="7290851" cy="443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46922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/>
              <a:t>Ration Composition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228" y="1724038"/>
            <a:ext cx="7290851" cy="443752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80448" y="2178424"/>
            <a:ext cx="909918" cy="344458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52043" y="3055425"/>
            <a:ext cx="2128404" cy="646331"/>
            <a:chOff x="1796875" y="4107485"/>
            <a:chExt cx="2128404" cy="646331"/>
          </a:xfrm>
        </p:grpSpPr>
        <p:sp>
          <p:nvSpPr>
            <p:cNvPr id="8" name="TextBox 7"/>
            <p:cNvSpPr txBox="1"/>
            <p:nvPr/>
          </p:nvSpPr>
          <p:spPr>
            <a:xfrm>
              <a:off x="1796875" y="4107485"/>
              <a:ext cx="1694329" cy="64633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In Dry Matter Composition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>
              <a:off x="3491204" y="4430650"/>
              <a:ext cx="43407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5326564" y="3055425"/>
            <a:ext cx="1694329" cy="64633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In As Feed Composition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4892489" y="3517090"/>
            <a:ext cx="4340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982571" y="2178424"/>
            <a:ext cx="909918" cy="34445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84591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/>
              <a:t>Ration Composition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62967"/>
          <a:stretch/>
        </p:blipFill>
        <p:spPr>
          <a:xfrm>
            <a:off x="901267" y="1939722"/>
            <a:ext cx="7290851" cy="164335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792370" y="3536576"/>
            <a:ext cx="1694329" cy="971074"/>
            <a:chOff x="1796875" y="3505743"/>
            <a:chExt cx="1694329" cy="971074"/>
          </a:xfrm>
        </p:grpSpPr>
        <p:sp>
          <p:nvSpPr>
            <p:cNvPr id="4" name="TextBox 3"/>
            <p:cNvSpPr txBox="1"/>
            <p:nvPr/>
          </p:nvSpPr>
          <p:spPr>
            <a:xfrm>
              <a:off x="1796875" y="4107485"/>
              <a:ext cx="1694329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Price per kg DM</a:t>
              </a:r>
            </a:p>
          </p:txBody>
        </p:sp>
        <p:cxnSp>
          <p:nvCxnSpPr>
            <p:cNvPr id="7" name="Straight Connector 6"/>
            <p:cNvCxnSpPr>
              <a:endCxn id="4" idx="0"/>
            </p:cNvCxnSpPr>
            <p:nvPr/>
          </p:nvCxnSpPr>
          <p:spPr>
            <a:xfrm flipH="1">
              <a:off x="2644040" y="3505743"/>
              <a:ext cx="519894" cy="60174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3781813" y="3574413"/>
            <a:ext cx="1694329" cy="1214174"/>
            <a:chOff x="1371600" y="3536576"/>
            <a:chExt cx="1694329" cy="1214174"/>
          </a:xfrm>
        </p:grpSpPr>
        <p:sp>
          <p:nvSpPr>
            <p:cNvPr id="11" name="TextBox 10"/>
            <p:cNvSpPr txBox="1"/>
            <p:nvPr/>
          </p:nvSpPr>
          <p:spPr>
            <a:xfrm>
              <a:off x="1371600" y="4104419"/>
              <a:ext cx="1694329" cy="64633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Price per kg As Feed</a:t>
              </a:r>
            </a:p>
          </p:txBody>
        </p:sp>
        <p:cxnSp>
          <p:nvCxnSpPr>
            <p:cNvPr id="12" name="Straight Connector 11"/>
            <p:cNvCxnSpPr>
              <a:endCxn id="11" idx="0"/>
            </p:cNvCxnSpPr>
            <p:nvPr/>
          </p:nvCxnSpPr>
          <p:spPr>
            <a:xfrm>
              <a:off x="1749488" y="3536576"/>
              <a:ext cx="469277" cy="56784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7330773" y="3527067"/>
            <a:ext cx="1694329" cy="937175"/>
            <a:chOff x="1519632" y="3527067"/>
            <a:chExt cx="1694329" cy="937175"/>
          </a:xfrm>
        </p:grpSpPr>
        <p:sp>
          <p:nvSpPr>
            <p:cNvPr id="20" name="TextBox 19"/>
            <p:cNvSpPr txBox="1"/>
            <p:nvPr/>
          </p:nvSpPr>
          <p:spPr>
            <a:xfrm>
              <a:off x="1519632" y="4094910"/>
              <a:ext cx="1694329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Ration Cost</a:t>
              </a:r>
            </a:p>
          </p:txBody>
        </p:sp>
        <p:cxnSp>
          <p:nvCxnSpPr>
            <p:cNvPr id="21" name="Straight Connector 20"/>
            <p:cNvCxnSpPr>
              <a:endCxn id="20" idx="0"/>
            </p:cNvCxnSpPr>
            <p:nvPr/>
          </p:nvCxnSpPr>
          <p:spPr>
            <a:xfrm>
              <a:off x="1897520" y="3527067"/>
              <a:ext cx="469277" cy="56784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5787064" y="4138318"/>
            <a:ext cx="109605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/>
              <a:t>Kg ration </a:t>
            </a:r>
            <a:r>
              <a:rPr lang="en-US" err="1"/>
              <a:t>totsl</a:t>
            </a:r>
            <a:endParaRPr lang="en-US"/>
          </a:p>
        </p:txBody>
      </p:sp>
      <p:cxnSp>
        <p:nvCxnSpPr>
          <p:cNvPr id="23" name="Straight Connector 22"/>
          <p:cNvCxnSpPr>
            <a:endCxn id="22" idx="0"/>
          </p:cNvCxnSpPr>
          <p:nvPr/>
        </p:nvCxnSpPr>
        <p:spPr>
          <a:xfrm>
            <a:off x="6335089" y="3538439"/>
            <a:ext cx="0" cy="5998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001554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/>
              <a:t>Nutrient Composition of the Ration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958" y="1896716"/>
            <a:ext cx="7108172" cy="4021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741894" y="1896716"/>
            <a:ext cx="1196787" cy="389896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6938681" y="3523129"/>
            <a:ext cx="2069685" cy="1127050"/>
            <a:chOff x="1421519" y="3626766"/>
            <a:chExt cx="2069685" cy="1127050"/>
          </a:xfrm>
        </p:grpSpPr>
        <p:sp>
          <p:nvSpPr>
            <p:cNvPr id="9" name="TextBox 8"/>
            <p:cNvSpPr txBox="1"/>
            <p:nvPr/>
          </p:nvSpPr>
          <p:spPr>
            <a:xfrm>
              <a:off x="1421519" y="4107485"/>
              <a:ext cx="2069685" cy="64633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In Dry Matter (DM) Composition</a:t>
              </a:r>
            </a:p>
          </p:txBody>
        </p:sp>
        <p:cxnSp>
          <p:nvCxnSpPr>
            <p:cNvPr id="10" name="Straight Connector 9"/>
            <p:cNvCxnSpPr>
              <a:cxnSpLocks/>
              <a:endCxn id="9" idx="0"/>
            </p:cNvCxnSpPr>
            <p:nvPr/>
          </p:nvCxnSpPr>
          <p:spPr>
            <a:xfrm>
              <a:off x="1421519" y="3626766"/>
              <a:ext cx="1034843" cy="48071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79289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CDD2A-82B3-004F-A3A3-A0B6B7B25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-455613" algn="ctr"/>
            <a:r>
              <a:rPr lang="en-US"/>
              <a:t>Saanen Goat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3F84C-65B1-9041-85BF-82936CC26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8526" y="1422400"/>
            <a:ext cx="4252184" cy="4754564"/>
          </a:xfrm>
        </p:spPr>
        <p:txBody>
          <a:bodyPr>
            <a:normAutofit/>
          </a:bodyPr>
          <a:lstStyle/>
          <a:p>
            <a:r>
              <a:rPr lang="en-US" sz="2200" dirty="0"/>
              <a:t>Originated in Switzerland</a:t>
            </a:r>
          </a:p>
          <a:p>
            <a:r>
              <a:rPr lang="en-US" sz="2200" dirty="0" err="1"/>
              <a:t>Saat</a:t>
            </a:r>
            <a:r>
              <a:rPr lang="en-US" sz="2200" dirty="0"/>
              <a:t> goat is medium to large size </a:t>
            </a:r>
          </a:p>
          <a:p>
            <a:r>
              <a:rPr lang="en-US" sz="2200" dirty="0"/>
              <a:t>Rugged bone and plenty of vigor </a:t>
            </a:r>
          </a:p>
          <a:p>
            <a:r>
              <a:rPr lang="en-US" sz="2200" dirty="0"/>
              <a:t>White or light cream in color, although white is preferred </a:t>
            </a:r>
          </a:p>
          <a:p>
            <a:r>
              <a:rPr lang="en-US" sz="2200" dirty="0"/>
              <a:t>Sensitive to excessive sunlight  </a:t>
            </a:r>
          </a:p>
          <a:p>
            <a:r>
              <a:rPr lang="en-US" sz="2200" dirty="0"/>
              <a:t>Performs best in cooler conditions; shade is essential </a:t>
            </a:r>
          </a:p>
        </p:txBody>
      </p:sp>
      <p:pic>
        <p:nvPicPr>
          <p:cNvPr id="4" name="Picture 5" descr="Saanen">
            <a:extLst>
              <a:ext uri="{FF2B5EF4-FFF2-40B4-BE49-F238E27FC236}">
                <a16:creationId xmlns:a16="http://schemas.microsoft.com/office/drawing/2014/main" id="{2A82F53C-661A-9647-9BCB-806545A32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" y="1494320"/>
            <a:ext cx="4565325" cy="359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01030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600" dirty="0"/>
              <a:t>Click </a:t>
            </a:r>
            <a:r>
              <a:rPr lang="en-US" sz="2600" b="1" dirty="0">
                <a:solidFill>
                  <a:srgbClr val="12BB21"/>
                </a:solidFill>
              </a:rPr>
              <a:t>SIMPAN </a:t>
            </a:r>
            <a:r>
              <a:rPr lang="en-US" sz="2600" dirty="0"/>
              <a:t>to save the file of ration</a:t>
            </a:r>
          </a:p>
          <a:p>
            <a:r>
              <a:rPr lang="en-US" sz="2600" dirty="0"/>
              <a:t>Entry the quantity of ration (kg), Name of Ration and Notes</a:t>
            </a:r>
          </a:p>
          <a:p>
            <a:r>
              <a:rPr lang="en-US" sz="2600" dirty="0"/>
              <a:t>Then Click </a:t>
            </a:r>
            <a:r>
              <a:rPr lang="en-US" sz="2600" b="1" dirty="0">
                <a:solidFill>
                  <a:srgbClr val="12BB21"/>
                </a:solidFill>
              </a:rPr>
              <a:t>SUBMIT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6. Save the File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8144"/>
          <a:stretch/>
        </p:blipFill>
        <p:spPr>
          <a:xfrm>
            <a:off x="3909647" y="3007909"/>
            <a:ext cx="4853353" cy="29788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Right Arrow 5"/>
          <p:cNvSpPr/>
          <p:nvPr/>
        </p:nvSpPr>
        <p:spPr>
          <a:xfrm>
            <a:off x="2506717" y="3358958"/>
            <a:ext cx="1730659" cy="2245216"/>
          </a:xfrm>
          <a:prstGeom prst="rightArrow">
            <a:avLst/>
          </a:prstGeom>
          <a:solidFill>
            <a:srgbClr val="FF7900"/>
          </a:solidFill>
          <a:ln>
            <a:solidFill>
              <a:srgbClr val="FF7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/>
              <a:t>Quantity, Name of Ration and </a:t>
            </a:r>
            <a:r>
              <a:rPr lang="en-US" sz="1500" err="1"/>
              <a:t>NotesRansum</a:t>
            </a:r>
            <a:endParaRPr lang="en-US" sz="1500"/>
          </a:p>
        </p:txBody>
      </p:sp>
      <p:sp>
        <p:nvSpPr>
          <p:cNvPr id="7" name="Right Arrow 6"/>
          <p:cNvSpPr/>
          <p:nvPr/>
        </p:nvSpPr>
        <p:spPr>
          <a:xfrm rot="9438649" flipV="1">
            <a:off x="7426569" y="3111518"/>
            <a:ext cx="1609165" cy="1180476"/>
          </a:xfrm>
          <a:prstGeom prst="rightArrow">
            <a:avLst/>
          </a:prstGeom>
          <a:solidFill>
            <a:srgbClr val="FF7900"/>
          </a:solidFill>
          <a:ln>
            <a:solidFill>
              <a:srgbClr val="FF7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/>
              <a:t>Quantity of Ration</a:t>
            </a:r>
          </a:p>
        </p:txBody>
      </p:sp>
      <p:sp>
        <p:nvSpPr>
          <p:cNvPr id="8" name="Right Arrow 7"/>
          <p:cNvSpPr/>
          <p:nvPr/>
        </p:nvSpPr>
        <p:spPr>
          <a:xfrm rot="10800000" flipV="1">
            <a:off x="6336323" y="5375107"/>
            <a:ext cx="1638694" cy="947526"/>
          </a:xfrm>
          <a:prstGeom prst="rightArrow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/>
              <a:t>Save File</a:t>
            </a:r>
          </a:p>
        </p:txBody>
      </p:sp>
    </p:spTree>
    <p:extLst>
      <p:ext uri="{BB962C8B-B14F-4D97-AF65-F5344CB8AC3E}">
        <p14:creationId xmlns:p14="http://schemas.microsoft.com/office/powerpoint/2010/main" val="270831639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F9A11-732C-0A46-8D5B-74C2A3F62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Formulation 1.</a:t>
            </a:r>
            <a:br>
              <a:rPr lang="en-US" dirty="0"/>
            </a:br>
            <a:r>
              <a:rPr lang="en-US" dirty="0"/>
              <a:t>Ration for Lactation Goat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F5622-4081-744B-8777-DD7AC70B0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Feed Ingredients:</a:t>
            </a:r>
          </a:p>
          <a:p>
            <a:pPr lvl="1"/>
            <a:r>
              <a:rPr lang="en-US" dirty="0"/>
              <a:t>Elephant Grass, </a:t>
            </a:r>
            <a:r>
              <a:rPr lang="en-US" dirty="0" err="1"/>
              <a:t>Leucaena</a:t>
            </a:r>
            <a:endParaRPr lang="en-US" dirty="0"/>
          </a:p>
          <a:p>
            <a:pPr lvl="1"/>
            <a:r>
              <a:rPr lang="en-US" dirty="0"/>
              <a:t>Corn, Rice Bran, Cassava Waste</a:t>
            </a:r>
          </a:p>
          <a:p>
            <a:pPr lvl="1"/>
            <a:r>
              <a:rPr lang="en-US" dirty="0"/>
              <a:t>Soybean Meal, Coconut Meal, Palm Kernel Meal</a:t>
            </a:r>
          </a:p>
          <a:p>
            <a:pPr lvl="1"/>
            <a:r>
              <a:rPr lang="en-US" dirty="0" err="1"/>
              <a:t>Mollases</a:t>
            </a:r>
            <a:endParaRPr lang="en-US" dirty="0"/>
          </a:p>
          <a:p>
            <a:pPr lvl="1"/>
            <a:r>
              <a:rPr lang="en-US" dirty="0"/>
              <a:t>Salt, Limestone</a:t>
            </a:r>
          </a:p>
          <a:p>
            <a:endParaRPr lang="en-US" dirty="0"/>
          </a:p>
          <a:p>
            <a:r>
              <a:rPr lang="en-US" dirty="0"/>
              <a:t>Nutrient Requirement:</a:t>
            </a:r>
          </a:p>
          <a:p>
            <a:pPr lvl="1"/>
            <a:r>
              <a:rPr lang="en-US" dirty="0"/>
              <a:t>TDN	68%</a:t>
            </a:r>
          </a:p>
          <a:p>
            <a:pPr lvl="1"/>
            <a:r>
              <a:rPr lang="en-US" dirty="0"/>
              <a:t>CP	15%</a:t>
            </a:r>
          </a:p>
          <a:p>
            <a:pPr lvl="1"/>
            <a:r>
              <a:rPr lang="en-US" dirty="0"/>
              <a:t>Ca	0.4%</a:t>
            </a:r>
          </a:p>
          <a:p>
            <a:pPr lvl="1"/>
            <a:r>
              <a:rPr lang="en-US" dirty="0"/>
              <a:t>P		0.35%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323222-F6C7-FF4C-A69C-FC5EB3191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03566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F9A11-732C-0A46-8D5B-74C2A3F62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Formulation 2.</a:t>
            </a:r>
            <a:br>
              <a:rPr lang="en-US" dirty="0"/>
            </a:br>
            <a:r>
              <a:rPr lang="en-US" dirty="0"/>
              <a:t>Concentrate for Lactation Goat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F5622-4081-744B-8777-DD7AC70B0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Feed Ingredients:</a:t>
            </a:r>
          </a:p>
          <a:p>
            <a:pPr lvl="1"/>
            <a:r>
              <a:rPr lang="en-US" dirty="0"/>
              <a:t>Corn, Rice Bran, Cassava Waste</a:t>
            </a:r>
          </a:p>
          <a:p>
            <a:pPr lvl="1"/>
            <a:r>
              <a:rPr lang="en-US" dirty="0"/>
              <a:t>Soybean Mean, Coconut Meal, Palm Kernel Meal</a:t>
            </a:r>
          </a:p>
          <a:p>
            <a:pPr lvl="1"/>
            <a:r>
              <a:rPr lang="en-US" dirty="0"/>
              <a:t>Molasses</a:t>
            </a:r>
          </a:p>
          <a:p>
            <a:pPr lvl="1"/>
            <a:r>
              <a:rPr lang="en-US" dirty="0"/>
              <a:t>Salt, Limestone</a:t>
            </a:r>
          </a:p>
          <a:p>
            <a:pPr lvl="1"/>
            <a:endParaRPr lang="en-US" dirty="0"/>
          </a:p>
          <a:p>
            <a:r>
              <a:rPr lang="en-US" dirty="0"/>
              <a:t>Nutrient Requirement:</a:t>
            </a:r>
          </a:p>
          <a:p>
            <a:pPr lvl="1"/>
            <a:r>
              <a:rPr lang="en-US" dirty="0"/>
              <a:t>TDN	77%</a:t>
            </a:r>
          </a:p>
          <a:p>
            <a:pPr lvl="1"/>
            <a:r>
              <a:rPr lang="en-US" dirty="0"/>
              <a:t>CP	18%</a:t>
            </a:r>
          </a:p>
          <a:p>
            <a:pPr lvl="1"/>
            <a:r>
              <a:rPr lang="en-US" dirty="0"/>
              <a:t>Ca	0.7%</a:t>
            </a:r>
          </a:p>
          <a:p>
            <a:pPr lvl="1"/>
            <a:r>
              <a:rPr lang="en-US" dirty="0"/>
              <a:t>P		0.5%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323222-F6C7-FF4C-A69C-FC5EB3191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12735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indent="-484188" algn="ctr"/>
            <a:r>
              <a:rPr lang="en-US" dirty="0"/>
              <a:t>The Results</a:t>
            </a:r>
          </a:p>
        </p:txBody>
      </p:sp>
    </p:spTree>
    <p:extLst>
      <p:ext uri="{BB962C8B-B14F-4D97-AF65-F5344CB8AC3E}">
        <p14:creationId xmlns:p14="http://schemas.microsoft.com/office/powerpoint/2010/main" val="184197808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83095-CD8C-5244-A8BF-1FEF1090B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-476250" algn="ctr"/>
            <a:r>
              <a:rPr lang="en-US" dirty="0"/>
              <a:t>Ingredient List of Milk Goat 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2CBC02-45CE-374F-8847-9E4035582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64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26D662-A813-524E-9B40-D5C1DC600F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443" y="925691"/>
            <a:ext cx="5543113" cy="535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46538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83095-CD8C-5244-A8BF-1FEF1090B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-476250" algn="ctr"/>
            <a:r>
              <a:rPr lang="en-US" dirty="0"/>
              <a:t>Feed Composition of Milk Goat 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2CBC02-45CE-374F-8847-9E4035582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65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C731B4-16BF-AE41-9810-5EACDBF234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45" y="925691"/>
            <a:ext cx="8080310" cy="546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1870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02A2D-71CD-B740-B35E-9E7AEC363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-476250" algn="ctr"/>
            <a:r>
              <a:rPr lang="en-US" dirty="0"/>
              <a:t>Nutrition Composition of Milk Goat 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E5D7D-7F59-F94F-ABD1-158C4C577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66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99C5A6-D546-5B4C-B5D8-EB5F287B0E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47" y="1158954"/>
            <a:ext cx="8733453" cy="504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48370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83095-CD8C-5244-A8BF-1FEF1090B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-476250" algn="ctr"/>
            <a:r>
              <a:rPr lang="en-US" dirty="0"/>
              <a:t>Ingredient List of Milk Goat Concentrate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2CBC02-45CE-374F-8847-9E4035582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67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EF41D5-A2D3-DE42-88C8-40A2BC391B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639" y="994363"/>
            <a:ext cx="6520722" cy="537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49161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83095-CD8C-5244-A8BF-1FEF1090B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-476250" algn="ctr"/>
            <a:r>
              <a:rPr lang="en-US" dirty="0"/>
              <a:t>Feed Composition of Milk Goat Concentrate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2CBC02-45CE-374F-8847-9E4035582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68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654022-3BD6-0B49-AA85-E55B93AC12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63" y="1130912"/>
            <a:ext cx="8509518" cy="500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44350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02A2D-71CD-B740-B35E-9E7AEC363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-476250" algn="ctr"/>
            <a:r>
              <a:rPr lang="en-US" dirty="0"/>
              <a:t>Nutrition Composition of Milk Goat Concentrate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E5D7D-7F59-F94F-ABD1-158C4C577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69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412F29-FE49-6C41-83C3-4A95295A48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26" y="1432748"/>
            <a:ext cx="7886547" cy="449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800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95695-1917-994C-89AC-6E24E0B84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-493713" algn="ctr"/>
            <a:r>
              <a:rPr lang="en-US" err="1"/>
              <a:t>Kacang</a:t>
            </a:r>
            <a:r>
              <a:rPr lang="en-US"/>
              <a:t> Goat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B6850-9027-0C4D-86B9-D63D2B5FC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9895" y="1536700"/>
            <a:ext cx="3591099" cy="4086010"/>
          </a:xfrm>
        </p:spPr>
        <p:txBody>
          <a:bodyPr>
            <a:normAutofit/>
          </a:bodyPr>
          <a:lstStyle/>
          <a:p>
            <a:r>
              <a:rPr lang="en-US" sz="1800"/>
              <a:t>Indonesian local goat</a:t>
            </a:r>
          </a:p>
          <a:p>
            <a:r>
              <a:rPr lang="en-US" sz="1800"/>
              <a:t>The color of white, black, brown and short feathers</a:t>
            </a:r>
          </a:p>
          <a:p>
            <a:r>
              <a:rPr lang="en-US" sz="1800"/>
              <a:t>Horns are bent upward to the back</a:t>
            </a:r>
          </a:p>
          <a:p>
            <a:r>
              <a:rPr lang="en-US" sz="1800"/>
              <a:t>Male goats have beard, while in females are rarely found.</a:t>
            </a:r>
          </a:p>
          <a:p>
            <a:r>
              <a:rPr lang="en-US" sz="1800"/>
              <a:t>Short neck and back arch.</a:t>
            </a:r>
          </a:p>
          <a:p>
            <a:r>
              <a:rPr lang="en-US" sz="1800"/>
              <a:t>The height of the male goat body is 60-65 cm and the female is 56 cm.</a:t>
            </a:r>
          </a:p>
          <a:p>
            <a:r>
              <a:rPr lang="en-US" sz="1800"/>
              <a:t>The weight of adult male goats 25 kg and female 20 kg.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DFB212-A9EA-D64F-8A07-C90B640509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9030"/>
            <a:ext cx="5013152" cy="397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79293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15043"/>
            <a:ext cx="9144000" cy="1828800"/>
          </a:xfrm>
        </p:spPr>
        <p:txBody>
          <a:bodyPr/>
          <a:lstStyle/>
          <a:p>
            <a:r>
              <a:rPr lang="en-US" dirty="0"/>
              <a:t>    Thank you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54ADB371-664C-C94A-9691-0C19347A254B}"/>
              </a:ext>
            </a:extLst>
          </p:cNvPr>
          <p:cNvSpPr txBox="1">
            <a:spLocks/>
          </p:cNvSpPr>
          <p:nvPr/>
        </p:nvSpPr>
        <p:spPr>
          <a:xfrm>
            <a:off x="599377" y="3348841"/>
            <a:ext cx="8159002" cy="2144390"/>
          </a:xfrm>
          <a:prstGeom prst="rect">
            <a:avLst/>
          </a:prstGeom>
        </p:spPr>
        <p:txBody>
          <a:bodyPr/>
          <a:lstStyle>
            <a:lvl1pPr marL="457200" indent="-4572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1EB53A"/>
              </a:buClr>
              <a:buSzPct val="115000"/>
              <a:buFont typeface="Wingdings" pitchFamily="2" charset="2"/>
              <a:buChar char="§"/>
              <a:defRPr sz="3000" kern="1200">
                <a:solidFill>
                  <a:schemeClr val="tx1"/>
                </a:solidFill>
                <a:latin typeface="Calibri"/>
                <a:ea typeface="Calibri" pitchFamily="34" charset="0"/>
                <a:cs typeface="Calibri"/>
              </a:defRPr>
            </a:lvl1pPr>
            <a:lvl2pPr marL="822325" indent="-4572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1EB53A"/>
              </a:buClr>
              <a:buSzPct val="115000"/>
              <a:buFont typeface="Arial" charset="0"/>
              <a:buChar char="•"/>
              <a:defRPr sz="2500" kern="1200">
                <a:solidFill>
                  <a:schemeClr val="tx1"/>
                </a:solidFill>
                <a:latin typeface="Calibri"/>
                <a:ea typeface="Calibri" pitchFamily="34" charset="0"/>
                <a:cs typeface="Calibri"/>
              </a:defRPr>
            </a:lvl2pPr>
            <a:lvl3pPr marL="1028700" indent="-3429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1EB53A"/>
              </a:buClr>
              <a:buSzPct val="75000"/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Calibri"/>
                <a:ea typeface="Calibri" pitchFamily="34" charset="0"/>
                <a:cs typeface="Calibri"/>
              </a:defRPr>
            </a:lvl3pPr>
            <a:lvl4pPr marL="1485900" indent="-3429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1EB53A"/>
              </a:buClr>
              <a:buSzPct val="7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alibri"/>
                <a:ea typeface="Calibri" pitchFamily="34" charset="0"/>
                <a:cs typeface="Calibri"/>
              </a:defRPr>
            </a:lvl4pPr>
            <a:lvl5pPr marL="1943100" indent="-3429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1EB53A"/>
              </a:buClr>
              <a:buSzPct val="7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alibri"/>
                <a:ea typeface="Calibri" pitchFamily="34" charset="0"/>
                <a:cs typeface="Calibri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2800" b="1" dirty="0">
                <a:solidFill>
                  <a:srgbClr val="006600"/>
                </a:solidFill>
              </a:rPr>
              <a:t>Dairy Feed Online – http://</a:t>
            </a:r>
            <a:r>
              <a:rPr lang="en-US" sz="2800" b="1" dirty="0" err="1">
                <a:solidFill>
                  <a:srgbClr val="006600"/>
                </a:solidFill>
              </a:rPr>
              <a:t>dairyfeed.ipb.ac.id</a:t>
            </a:r>
            <a:endParaRPr lang="en-US" sz="2800" b="1">
              <a:solidFill>
                <a:srgbClr val="00660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800" b="1">
                <a:solidFill>
                  <a:srgbClr val="006600"/>
                </a:solidFill>
              </a:rPr>
              <a:t>Dairy Expert:</a:t>
            </a:r>
          </a:p>
          <a:p>
            <a:pPr marL="365125" lvl="1" indent="0">
              <a:spcBef>
                <a:spcPts val="0"/>
              </a:spcBef>
              <a:buNone/>
            </a:pPr>
            <a:r>
              <a:rPr lang="en-US" sz="2300">
                <a:solidFill>
                  <a:schemeClr val="bg1"/>
                </a:solidFill>
              </a:rPr>
              <a:t>Dr. Ir. Idat Galih Permana, </a:t>
            </a:r>
            <a:r>
              <a:rPr lang="en-US" sz="2300" err="1">
                <a:solidFill>
                  <a:schemeClr val="bg1"/>
                </a:solidFill>
              </a:rPr>
              <a:t>MSc.Agr</a:t>
            </a:r>
            <a:r>
              <a:rPr lang="en-US" sz="2300">
                <a:solidFill>
                  <a:schemeClr val="bg1"/>
                </a:solidFill>
              </a:rPr>
              <a:t>.</a:t>
            </a:r>
          </a:p>
          <a:p>
            <a:pPr marL="365125" lvl="1" indent="0">
              <a:spcBef>
                <a:spcPts val="0"/>
              </a:spcBef>
              <a:buNone/>
            </a:pPr>
            <a:r>
              <a:rPr lang="en-US" sz="2300">
                <a:solidFill>
                  <a:schemeClr val="bg1"/>
                </a:solidFill>
              </a:rPr>
              <a:t>Email: </a:t>
            </a:r>
            <a:r>
              <a:rPr lang="en-US" sz="2300" err="1">
                <a:solidFill>
                  <a:schemeClr val="bg1"/>
                </a:solidFill>
              </a:rPr>
              <a:t>permana@apps.ipb.ac.id</a:t>
            </a:r>
            <a:endParaRPr lang="en-US" sz="2300">
              <a:solidFill>
                <a:schemeClr val="bg1"/>
              </a:solidFill>
            </a:endParaRPr>
          </a:p>
          <a:p>
            <a:pPr marL="365125" lvl="1" indent="0">
              <a:spcBef>
                <a:spcPts val="0"/>
              </a:spcBef>
              <a:buNone/>
            </a:pPr>
            <a:r>
              <a:rPr lang="en-US" sz="2300">
                <a:solidFill>
                  <a:schemeClr val="bg1"/>
                </a:solidFill>
              </a:rPr>
              <a:t>HP. 081 380 263 993</a:t>
            </a:r>
          </a:p>
          <a:p>
            <a:pPr marL="365125" lvl="1" indent="0">
              <a:spcBef>
                <a:spcPts val="600"/>
              </a:spcBef>
              <a:buNone/>
            </a:pPr>
            <a:endParaRPr lang="en-US" sz="2300"/>
          </a:p>
        </p:txBody>
      </p:sp>
    </p:spTree>
    <p:extLst>
      <p:ext uri="{BB962C8B-B14F-4D97-AF65-F5344CB8AC3E}">
        <p14:creationId xmlns:p14="http://schemas.microsoft.com/office/powerpoint/2010/main" val="2133858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94C9A-C033-6949-BC1E-2C6A230C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-493713" algn="ctr"/>
            <a:r>
              <a:rPr lang="en-US"/>
              <a:t>Boer Goat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DBF087-6ACF-284B-88BD-8F1DC6B1CF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5099"/>
            <a:ext cx="5120330" cy="3737841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F304E75-942A-124B-B5E3-C434F4169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3395" y="1435099"/>
            <a:ext cx="3591099" cy="3949701"/>
          </a:xfrm>
        </p:spPr>
        <p:txBody>
          <a:bodyPr>
            <a:noAutofit/>
          </a:bodyPr>
          <a:lstStyle/>
          <a:p>
            <a:r>
              <a:rPr lang="en-US" sz="2000"/>
              <a:t>Goats are from Australia</a:t>
            </a:r>
          </a:p>
          <a:p>
            <a:r>
              <a:rPr lang="en-US" sz="2000"/>
              <a:t>White fur color with a combination of chocolate</a:t>
            </a:r>
          </a:p>
          <a:p>
            <a:r>
              <a:rPr lang="en-US" sz="2000"/>
              <a:t>The average body weight of males 80 -130 kg and females 50-75 kg</a:t>
            </a:r>
          </a:p>
          <a:p>
            <a:r>
              <a:rPr lang="en-US" sz="2000"/>
              <a:t>Percentage of carcass 50-55%</a:t>
            </a:r>
          </a:p>
          <a:p>
            <a:r>
              <a:rPr lang="en-US" sz="2000"/>
              <a:t>Birth Weight 3 - 4 kg</a:t>
            </a:r>
          </a:p>
          <a:p>
            <a:r>
              <a:rPr lang="en-US" sz="2000"/>
              <a:t>Average Body Weight 150 - 250 g</a:t>
            </a:r>
          </a:p>
          <a:p>
            <a:r>
              <a:rPr lang="en-US" sz="2000"/>
              <a:t>Have a good grazing behavior</a:t>
            </a:r>
          </a:p>
        </p:txBody>
      </p:sp>
    </p:spTree>
    <p:extLst>
      <p:ext uri="{BB962C8B-B14F-4D97-AF65-F5344CB8AC3E}">
        <p14:creationId xmlns:p14="http://schemas.microsoft.com/office/powerpoint/2010/main" val="2949832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FC30D-F13E-DF4D-A7EB-CFB682703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800"/>
              <a:t>Eating Characteristic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49821-6873-9F4F-AB20-6869AE69C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071" y="1343300"/>
            <a:ext cx="4508429" cy="5096308"/>
          </a:xfrm>
        </p:spPr>
        <p:txBody>
          <a:bodyPr>
            <a:normAutofit/>
          </a:bodyPr>
          <a:lstStyle/>
          <a:p>
            <a:r>
              <a:rPr lang="en-US" dirty="0"/>
              <a:t>Goats are </a:t>
            </a:r>
            <a:r>
              <a:rPr lang="en-US" b="1" dirty="0">
                <a:solidFill>
                  <a:srgbClr val="00B050"/>
                </a:solidFill>
              </a:rPr>
              <a:t>browsers</a:t>
            </a:r>
            <a:r>
              <a:rPr lang="en-US" dirty="0"/>
              <a:t> and cows are grazers</a:t>
            </a:r>
          </a:p>
          <a:p>
            <a:r>
              <a:rPr lang="en-US" dirty="0"/>
              <a:t>Goats select and feed with lips while cows use their tongue to grab forage</a:t>
            </a:r>
          </a:p>
          <a:p>
            <a:r>
              <a:rPr lang="en-US" dirty="0"/>
              <a:t>On pasture, goats will eat from the top down, including seed heads, while cows and sheep will graze close to the ground.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88152A-9E5B-9C4D-8B7B-FB20912B8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9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BDE4CF1-527D-9442-ADF7-FB912FA063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9"/>
          <a:stretch/>
        </p:blipFill>
        <p:spPr>
          <a:xfrm>
            <a:off x="5133408" y="1551399"/>
            <a:ext cx="4006921" cy="284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2232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CP them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2EB135"/>
    </a:accent1>
    <a:accent2>
      <a:srgbClr val="FFC82E"/>
    </a:accent2>
    <a:accent3>
      <a:srgbClr val="00A0DF"/>
    </a:accent3>
    <a:accent4>
      <a:srgbClr val="FF7900"/>
    </a:accent4>
    <a:accent5>
      <a:srgbClr val="95519E"/>
    </a:accent5>
    <a:accent6>
      <a:srgbClr val="BF650F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8124</TotalTime>
  <Words>2245</Words>
  <Application>Microsoft Macintosh PowerPoint</Application>
  <PresentationFormat>On-screen Show (4:3)</PresentationFormat>
  <Paragraphs>514</Paragraphs>
  <Slides>70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6" baseType="lpstr">
      <vt:lpstr>Arial</vt:lpstr>
      <vt:lpstr>Calibri</vt:lpstr>
      <vt:lpstr>Calibri Light</vt:lpstr>
      <vt:lpstr>Verdana</vt:lpstr>
      <vt:lpstr>Wingdings</vt:lpstr>
      <vt:lpstr>Office Theme</vt:lpstr>
      <vt:lpstr>Feed Formulation and Feeding  Management of Dairy Goat </vt:lpstr>
      <vt:lpstr>Dairy Goats vs Dairy Cows</vt:lpstr>
      <vt:lpstr>Dairy Cattle Milk vs Goat Milk</vt:lpstr>
      <vt:lpstr>Type of Goats</vt:lpstr>
      <vt:lpstr>Peranakan Etawa (PE) Goat</vt:lpstr>
      <vt:lpstr>Saanen Goat</vt:lpstr>
      <vt:lpstr>Kacang Goat</vt:lpstr>
      <vt:lpstr>Boer Goat</vt:lpstr>
      <vt:lpstr>Eating Characteristic</vt:lpstr>
      <vt:lpstr>Intake Characteristics</vt:lpstr>
      <vt:lpstr>Nutrient Requirement of Goats</vt:lpstr>
      <vt:lpstr>Energy</vt:lpstr>
      <vt:lpstr>Energy Utilization in Dairy Goat </vt:lpstr>
      <vt:lpstr>Protein</vt:lpstr>
      <vt:lpstr>Mineral</vt:lpstr>
      <vt:lpstr>Vitamins</vt:lpstr>
      <vt:lpstr>Water</vt:lpstr>
      <vt:lpstr>Nutrient Requirement for Dairy Goats</vt:lpstr>
      <vt:lpstr>Lactation Curve of Goats</vt:lpstr>
      <vt:lpstr>Lactation Periods of Goat</vt:lpstr>
      <vt:lpstr>Nutrient Requirement of Goats (NRC, 1981)</vt:lpstr>
      <vt:lpstr>Nutrient Requirement of Goats</vt:lpstr>
      <vt:lpstr>Type of Feed Ingredient for Goat</vt:lpstr>
      <vt:lpstr>1. Roughage</vt:lpstr>
      <vt:lpstr>2. Concentrate</vt:lpstr>
      <vt:lpstr>3. Feed Supplement</vt:lpstr>
      <vt:lpstr>4.  Additive</vt:lpstr>
      <vt:lpstr>Feed Ingredient for Goat</vt:lpstr>
      <vt:lpstr>Corn</vt:lpstr>
      <vt:lpstr>Rice Bran</vt:lpstr>
      <vt:lpstr>Wheat Pollard</vt:lpstr>
      <vt:lpstr>Cassava Waste</vt:lpstr>
      <vt:lpstr>Molasses</vt:lpstr>
      <vt:lpstr>Crude Palm Oil (CPO)</vt:lpstr>
      <vt:lpstr>Soybean Meal (SBM)</vt:lpstr>
      <vt:lpstr>Palm Kernel Meal (PKM)</vt:lpstr>
      <vt:lpstr>Corn Gluten Meal (CGM)</vt:lpstr>
      <vt:lpstr>Elephant Grass - Napier Grass</vt:lpstr>
      <vt:lpstr>Leucana leucocephala </vt:lpstr>
      <vt:lpstr>Caliandra calothyrsus</vt:lpstr>
      <vt:lpstr>Sebania sesban</vt:lpstr>
      <vt:lpstr>Gliciridia sepium ( Jacq.)</vt:lpstr>
      <vt:lpstr>Goat Ration Formulation  using Dairy Feed Online</vt:lpstr>
      <vt:lpstr>Dairy Feed Online http//dairyfeed.ipb.ac.id</vt:lpstr>
      <vt:lpstr>What is FORSUM Online ?</vt:lpstr>
      <vt:lpstr>How is to registration ?</vt:lpstr>
      <vt:lpstr>How is to registration ?</vt:lpstr>
      <vt:lpstr>Step by Step for Feed Formulation</vt:lpstr>
      <vt:lpstr>1. Type of Rations</vt:lpstr>
      <vt:lpstr>2. Entry the Nutrient Requirement </vt:lpstr>
      <vt:lpstr>PowerPoint Presentation</vt:lpstr>
      <vt:lpstr>3. Choose Feed Ingredient for the Ration</vt:lpstr>
      <vt:lpstr>PowerPoint Presentation</vt:lpstr>
      <vt:lpstr>PowerPoint Presentation</vt:lpstr>
      <vt:lpstr>4. Calculate the Formula</vt:lpstr>
      <vt:lpstr>5. Result of Ration</vt:lpstr>
      <vt:lpstr>PowerPoint Presentation</vt:lpstr>
      <vt:lpstr>PowerPoint Presentation</vt:lpstr>
      <vt:lpstr>PowerPoint Presentation</vt:lpstr>
      <vt:lpstr>6. Save the File</vt:lpstr>
      <vt:lpstr>Formulation 1. Ration for Lactation Goat</vt:lpstr>
      <vt:lpstr>Formulation 2. Concentrate for Lactation Goat</vt:lpstr>
      <vt:lpstr>The Results</vt:lpstr>
      <vt:lpstr>Ingredient List of Milk Goat Ration</vt:lpstr>
      <vt:lpstr>Feed Composition of Milk Goat Ration</vt:lpstr>
      <vt:lpstr>Nutrition Composition of Milk Goat Ration</vt:lpstr>
      <vt:lpstr>Ingredient List of Milk Goat Concentrate</vt:lpstr>
      <vt:lpstr>Feed Composition of Milk Goat Concentrate</vt:lpstr>
      <vt:lpstr>Nutrition Composition of Milk Goat Concentrate</vt:lpstr>
      <vt:lpstr>    Thank you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Pemberian Pakan Kambing &amp; Domba</dc:title>
  <dc:creator>Idat Galih Permana</dc:creator>
  <cp:lastModifiedBy>Idat Galih Permana</cp:lastModifiedBy>
  <cp:revision>237</cp:revision>
  <cp:lastPrinted>2018-07-15T00:15:55Z</cp:lastPrinted>
  <dcterms:created xsi:type="dcterms:W3CDTF">2018-02-04T04:55:18Z</dcterms:created>
  <dcterms:modified xsi:type="dcterms:W3CDTF">2018-11-10T15:49:44Z</dcterms:modified>
</cp:coreProperties>
</file>